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4"/>
  </p:notesMasterIdLst>
  <p:sldIdLst>
    <p:sldId id="257" r:id="rId2"/>
    <p:sldId id="258" r:id="rId3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877C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128" d="100"/>
          <a:sy n="128" d="100"/>
        </p:scale>
        <p:origin x="-232" y="-104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5" Type="http://schemas.openxmlformats.org/officeDocument/2006/relationships/printerSettings" Target="printerSettings/printerSettings1.bin"/><Relationship Id="rId6" Type="http://schemas.openxmlformats.org/officeDocument/2006/relationships/presProps" Target="presProps.xml"/><Relationship Id="rId7" Type="http://schemas.openxmlformats.org/officeDocument/2006/relationships/viewProps" Target="viewProps.xml"/><Relationship Id="rId8" Type="http://schemas.openxmlformats.org/officeDocument/2006/relationships/theme" Target="theme/theme1.xml"/><Relationship Id="rId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789DDF7-4725-984A-8A73-5AA0276AE54C}" type="datetimeFigureOut">
              <a:rPr lang="en-US" smtClean="0"/>
              <a:t>13/9/18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l-GR" smtClean="0"/>
              <a:t>Click to edit Master text styles</a:t>
            </a:r>
          </a:p>
          <a:p>
            <a:pPr lvl="1"/>
            <a:r>
              <a:rPr lang="el-GR" smtClean="0"/>
              <a:t>Second level</a:t>
            </a:r>
          </a:p>
          <a:p>
            <a:pPr lvl="2"/>
            <a:r>
              <a:rPr lang="el-GR" smtClean="0"/>
              <a:t>Third level</a:t>
            </a:r>
          </a:p>
          <a:p>
            <a:pPr lvl="3"/>
            <a:r>
              <a:rPr lang="el-GR" smtClean="0"/>
              <a:t>Fourth level</a:t>
            </a:r>
          </a:p>
          <a:p>
            <a:pPr lvl="4"/>
            <a:r>
              <a:rPr lang="el-GR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8725DE1-E202-EF4B-A15C-2987ACA8AE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79342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C8655D-5D0E-554E-8CFA-1A2678E7325A}" type="slidenum">
              <a:rPr lang="en-US">
                <a:solidFill>
                  <a:prstClr val="black"/>
                </a:solidFill>
                <a:latin typeface="Calibri"/>
              </a:rPr>
              <a:pPr/>
              <a:t>1</a:t>
            </a:fld>
            <a:endParaRPr lang="en-US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84143388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C8655D-5D0E-554E-8CFA-1A2678E7325A}" type="slidenum">
              <a:rPr lang="en-US">
                <a:solidFill>
                  <a:prstClr val="black"/>
                </a:solidFill>
                <a:latin typeface="Calibri"/>
              </a:rPr>
              <a:pPr/>
              <a:t>2</a:t>
            </a:fld>
            <a:endParaRPr lang="en-US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84143388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99A5A9-3D01-2148-A6E8-40A35D4AE6CB}" type="datetimeFigureOut">
              <a:rPr lang="en-US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13/9/18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CDDE3D-27B9-514D-9EF7-CB9FE5B4915C}" type="slidenum">
              <a:rPr lang="en-US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5284710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99A5A9-3D01-2148-A6E8-40A35D4AE6CB}" type="datetimeFigureOut">
              <a:rPr lang="en-US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13/9/18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CDDE3D-27B9-514D-9EF7-CB9FE5B4915C}" type="slidenum">
              <a:rPr lang="en-US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5483304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99A5A9-3D01-2148-A6E8-40A35D4AE6CB}" type="datetimeFigureOut">
              <a:rPr lang="en-US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13/9/18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CDDE3D-27B9-514D-9EF7-CB9FE5B4915C}" type="slidenum">
              <a:rPr lang="en-US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30290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99A5A9-3D01-2148-A6E8-40A35D4AE6CB}" type="datetimeFigureOut">
              <a:rPr lang="en-US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13/9/18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CDDE3D-27B9-514D-9EF7-CB9FE5B4915C}" type="slidenum">
              <a:rPr lang="en-US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8898967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99A5A9-3D01-2148-A6E8-40A35D4AE6CB}" type="datetimeFigureOut">
              <a:rPr lang="en-US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13/9/18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CDDE3D-27B9-514D-9EF7-CB9FE5B4915C}" type="slidenum">
              <a:rPr lang="en-US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6174206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99A5A9-3D01-2148-A6E8-40A35D4AE6CB}" type="datetimeFigureOut">
              <a:rPr lang="en-US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13/9/18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CDDE3D-27B9-514D-9EF7-CB9FE5B4915C}" type="slidenum">
              <a:rPr lang="en-US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8838223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99A5A9-3D01-2148-A6E8-40A35D4AE6CB}" type="datetimeFigureOut">
              <a:rPr lang="en-US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13/9/18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CDDE3D-27B9-514D-9EF7-CB9FE5B4915C}" type="slidenum">
              <a:rPr lang="en-US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3309502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99A5A9-3D01-2148-A6E8-40A35D4AE6CB}" type="datetimeFigureOut">
              <a:rPr lang="en-US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13/9/18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CDDE3D-27B9-514D-9EF7-CB9FE5B4915C}" type="slidenum">
              <a:rPr lang="en-US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4946526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99A5A9-3D01-2148-A6E8-40A35D4AE6CB}" type="datetimeFigureOut">
              <a:rPr lang="en-US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13/9/18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CDDE3D-27B9-514D-9EF7-CB9FE5B4915C}" type="slidenum">
              <a:rPr lang="en-US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597381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99A5A9-3D01-2148-A6E8-40A35D4AE6CB}" type="datetimeFigureOut">
              <a:rPr lang="en-US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13/9/18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CDDE3D-27B9-514D-9EF7-CB9FE5B4915C}" type="slidenum">
              <a:rPr lang="en-US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9463770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99A5A9-3D01-2148-A6E8-40A35D4AE6CB}" type="datetimeFigureOut">
              <a:rPr lang="en-US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13/9/18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CDDE3D-27B9-514D-9EF7-CB9FE5B4915C}" type="slidenum">
              <a:rPr lang="en-US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277089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99A5A9-3D01-2148-A6E8-40A35D4AE6CB}" type="datetimeFigureOut">
              <a:rPr lang="en-US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13/9/18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CDDE3D-27B9-514D-9EF7-CB9FE5B4915C}" type="slidenum">
              <a:rPr lang="en-US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6631246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4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4" Type="http://schemas.openxmlformats.org/officeDocument/2006/relationships/hyperlink" Target="http://school.med.uoa.gr/metaptyxiakes-spoydes/nea-programmata-metaptyxiakon-spoydon-apo-to-akad-etos-2018-19/diatmhmatika/nanoiatrikh.html" TargetMode="External"/><Relationship Id="rId5" Type="http://schemas.openxmlformats.org/officeDocument/2006/relationships/hyperlink" Target="http://www.pharm.uoa.gr" TargetMode="External"/><Relationship Id="rId6" Type="http://schemas.openxmlformats.org/officeDocument/2006/relationships/hyperlink" Target="mailto:stathise@med.uoa.gr" TargetMode="External"/><Relationship Id="rId7" Type="http://schemas.openxmlformats.org/officeDocument/2006/relationships/hyperlink" Target="demetzos@pharm.uoa.gr" TargetMode="External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>
            <a:alphaModFix amt="20000"/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131529" y="144012"/>
            <a:ext cx="5145649" cy="893185"/>
          </a:xfrm>
        </p:spPr>
        <p:txBody>
          <a:bodyPr>
            <a:noAutofit/>
          </a:bodyPr>
          <a:lstStyle/>
          <a:p>
            <a:r>
              <a:rPr lang="el-GR" sz="1800" b="1" spc="-100" dirty="0" smtClean="0">
                <a:solidFill>
                  <a:srgbClr val="404040"/>
                </a:solidFill>
                <a:latin typeface="Calibri Light"/>
                <a:ea typeface="+mn-ea"/>
                <a:cs typeface="Calibri Light"/>
              </a:rPr>
              <a:t>ΣΧΟΛΗ ΕΠΙΣΤΗΜΩΝ ΥΓΕΙΑΣ</a:t>
            </a:r>
            <a:r>
              <a:rPr lang="en-US" sz="1800" b="1" spc="-100" dirty="0">
                <a:solidFill>
                  <a:srgbClr val="404040"/>
                </a:solidFill>
                <a:latin typeface="Calibri Light"/>
                <a:ea typeface="+mn-ea"/>
                <a:cs typeface="Calibri Light"/>
              </a:rPr>
              <a:t/>
            </a:r>
            <a:br>
              <a:rPr lang="en-US" sz="1800" b="1" spc="-100" dirty="0">
                <a:solidFill>
                  <a:srgbClr val="404040"/>
                </a:solidFill>
                <a:latin typeface="Calibri Light"/>
                <a:ea typeface="+mn-ea"/>
                <a:cs typeface="Calibri Light"/>
              </a:rPr>
            </a:br>
            <a:r>
              <a:rPr lang="el-GR" sz="1800" b="1" spc="-100" dirty="0" smtClean="0">
                <a:solidFill>
                  <a:srgbClr val="404040"/>
                </a:solidFill>
                <a:latin typeface="Calibri Light"/>
                <a:ea typeface="+mn-ea"/>
                <a:cs typeface="Calibri Light"/>
              </a:rPr>
              <a:t>ΙΑΤΡΙΚΗ ΣΧΟΛΗ και ΤΜΗΜΑ ΦΑΡΜΑΚΕΥΤΙΚΗΣ</a:t>
            </a:r>
            <a:endParaRPr lang="en-US" sz="1800" b="1" spc="-100" dirty="0">
              <a:solidFill>
                <a:srgbClr val="404040"/>
              </a:solidFill>
              <a:latin typeface="Calibri Light"/>
              <a:ea typeface="+mn-ea"/>
              <a:cs typeface="Calibri Light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17601" y="1888194"/>
            <a:ext cx="8113786" cy="1314450"/>
          </a:xfrm>
        </p:spPr>
        <p:txBody>
          <a:bodyPr>
            <a:normAutofit fontScale="92500"/>
          </a:bodyPr>
          <a:lstStyle/>
          <a:p>
            <a:pPr>
              <a:lnSpc>
                <a:spcPct val="90000"/>
              </a:lnSpc>
              <a:spcBef>
                <a:spcPts val="0"/>
              </a:spcBef>
            </a:pPr>
            <a:r>
              <a:rPr lang="el-GR" sz="3400" b="1" spc="-100" dirty="0" smtClean="0">
                <a:solidFill>
                  <a:srgbClr val="4877C2"/>
                </a:solidFill>
                <a:latin typeface="Calibri Light"/>
                <a:cs typeface="Calibri Light"/>
              </a:rPr>
              <a:t>Διατμηματικό Πρόγραμμα Μεταπτυχιακών Σπουδών </a:t>
            </a:r>
            <a:endParaRPr lang="en-US" sz="3400" b="1" spc="-100" dirty="0">
              <a:solidFill>
                <a:srgbClr val="4877C2"/>
              </a:solidFill>
              <a:latin typeface="Calibri Light"/>
              <a:cs typeface="Calibri Light"/>
            </a:endParaRPr>
          </a:p>
          <a:p>
            <a:pPr>
              <a:lnSpc>
                <a:spcPct val="90000"/>
              </a:lnSpc>
              <a:spcBef>
                <a:spcPts val="0"/>
              </a:spcBef>
            </a:pPr>
            <a:r>
              <a:rPr lang="el-GR" sz="3400" b="1" spc="-100" dirty="0" smtClean="0">
                <a:solidFill>
                  <a:srgbClr val="4877C2"/>
                </a:solidFill>
                <a:latin typeface="Calibri Light"/>
                <a:cs typeface="Calibri Light"/>
              </a:rPr>
              <a:t>«Νανοϊατρική»</a:t>
            </a:r>
            <a:endParaRPr lang="en-US" sz="3400" b="1" spc="-100" dirty="0">
              <a:solidFill>
                <a:srgbClr val="4877C2"/>
              </a:solidFill>
              <a:latin typeface="Calibri Light"/>
              <a:cs typeface="Calibri Light"/>
            </a:endParaRPr>
          </a:p>
          <a:p>
            <a:pPr>
              <a:lnSpc>
                <a:spcPct val="90000"/>
              </a:lnSpc>
              <a:spcBef>
                <a:spcPts val="0"/>
              </a:spcBef>
            </a:pPr>
            <a:endParaRPr lang="en-US" sz="3400" b="1" dirty="0">
              <a:solidFill>
                <a:srgbClr val="4877C2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90599" y="3879310"/>
            <a:ext cx="3198313" cy="12095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80000"/>
              </a:lnSpc>
            </a:pPr>
            <a:r>
              <a:rPr lang="el-GR" spc="-1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 Light"/>
                <a:cs typeface="Calibri Light"/>
              </a:rPr>
              <a:t>Ευστάθιος Π. Ευσταθόπουλος</a:t>
            </a:r>
          </a:p>
          <a:p>
            <a:pPr algn="ctr">
              <a:lnSpc>
                <a:spcPct val="80000"/>
              </a:lnSpc>
            </a:pPr>
            <a:r>
              <a:rPr lang="el-GR" spc="-1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 Light"/>
                <a:cs typeface="Calibri Light"/>
              </a:rPr>
              <a:t>Διευθυντής ΔΠΜΣ «Νανοϊατρική»</a:t>
            </a:r>
          </a:p>
          <a:p>
            <a:pPr algn="ctr">
              <a:lnSpc>
                <a:spcPct val="80000"/>
              </a:lnSpc>
            </a:pPr>
            <a:r>
              <a:rPr lang="el-GR" spc="-1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 Light"/>
                <a:cs typeface="Calibri Light"/>
              </a:rPr>
              <a:t>Καθηγητής Ιατρικής Φυσικής</a:t>
            </a:r>
          </a:p>
          <a:p>
            <a:pPr algn="ctr">
              <a:lnSpc>
                <a:spcPct val="80000"/>
              </a:lnSpc>
            </a:pPr>
            <a:r>
              <a:rPr lang="el-GR" spc="-1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 Light"/>
                <a:cs typeface="Calibri Light"/>
              </a:rPr>
              <a:t>Ιατρική Σχολή</a:t>
            </a:r>
          </a:p>
          <a:p>
            <a:pPr algn="ctr">
              <a:lnSpc>
                <a:spcPct val="80000"/>
              </a:lnSpc>
            </a:pPr>
            <a:r>
              <a:rPr lang="el-GR" spc="-1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 Light"/>
                <a:cs typeface="Calibri Light"/>
              </a:rPr>
              <a:t>ΕΚΠΑ</a:t>
            </a:r>
            <a:endParaRPr lang="en-US" spc="-100" dirty="0">
              <a:solidFill>
                <a:schemeClr val="tx1">
                  <a:lumMod val="75000"/>
                  <a:lumOff val="25000"/>
                </a:schemeClr>
              </a:solidFill>
              <a:latin typeface="Calibri Light"/>
              <a:cs typeface="Calibri Light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272462" y="3870311"/>
            <a:ext cx="4402948" cy="12095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80000"/>
              </a:lnSpc>
            </a:pPr>
            <a:r>
              <a:rPr lang="el-GR" spc="-1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 Light"/>
                <a:cs typeface="Calibri Light"/>
              </a:rPr>
              <a:t>Κώστας Δεμέτζος</a:t>
            </a:r>
            <a:endParaRPr lang="en-US" spc="-100" dirty="0">
              <a:solidFill>
                <a:schemeClr val="tx1">
                  <a:lumMod val="75000"/>
                  <a:lumOff val="25000"/>
                </a:schemeClr>
              </a:solidFill>
              <a:latin typeface="Calibri Light"/>
              <a:cs typeface="Calibri Light"/>
            </a:endParaRPr>
          </a:p>
          <a:p>
            <a:pPr algn="ctr">
              <a:lnSpc>
                <a:spcPct val="80000"/>
              </a:lnSpc>
            </a:pPr>
            <a:r>
              <a:rPr lang="el-GR" spc="-1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 Light"/>
                <a:cs typeface="Calibri Light"/>
              </a:rPr>
              <a:t>Αναπληρωτής Διευθυντής ΔΠΜΣ «Νανοϊατρική»</a:t>
            </a:r>
          </a:p>
          <a:p>
            <a:pPr algn="ctr">
              <a:lnSpc>
                <a:spcPct val="80000"/>
              </a:lnSpc>
            </a:pPr>
            <a:r>
              <a:rPr lang="el-GR" spc="-1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 Light"/>
                <a:cs typeface="Calibri Light"/>
              </a:rPr>
              <a:t>Καθηγητής Φαρμακευτικής Νανοτεχνολογίας</a:t>
            </a:r>
            <a:endParaRPr lang="en-US" spc="-100" dirty="0">
              <a:solidFill>
                <a:schemeClr val="tx1">
                  <a:lumMod val="75000"/>
                  <a:lumOff val="25000"/>
                </a:schemeClr>
              </a:solidFill>
              <a:latin typeface="Calibri Light"/>
              <a:cs typeface="Calibri Light"/>
            </a:endParaRPr>
          </a:p>
          <a:p>
            <a:pPr algn="ctr">
              <a:lnSpc>
                <a:spcPct val="80000"/>
              </a:lnSpc>
            </a:pPr>
            <a:r>
              <a:rPr lang="el-GR" spc="-1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 Light"/>
                <a:cs typeface="Calibri Light"/>
              </a:rPr>
              <a:t>Τμήμα Φαρμακευτικής</a:t>
            </a:r>
            <a:endParaRPr lang="en-US" spc="-100" dirty="0">
              <a:solidFill>
                <a:schemeClr val="tx1">
                  <a:lumMod val="75000"/>
                  <a:lumOff val="25000"/>
                </a:schemeClr>
              </a:solidFill>
              <a:latin typeface="Calibri Light"/>
              <a:cs typeface="Calibri Light"/>
            </a:endParaRPr>
          </a:p>
          <a:p>
            <a:pPr algn="ctr">
              <a:lnSpc>
                <a:spcPct val="80000"/>
              </a:lnSpc>
            </a:pPr>
            <a:r>
              <a:rPr lang="el-GR" spc="-1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 Light"/>
                <a:cs typeface="Calibri Light"/>
              </a:rPr>
              <a:t>ΕΚΠΑ</a:t>
            </a:r>
            <a:endParaRPr lang="en-US" spc="-100" dirty="0">
              <a:solidFill>
                <a:schemeClr val="tx1">
                  <a:lumMod val="75000"/>
                  <a:lumOff val="25000"/>
                </a:schemeClr>
              </a:solidFill>
              <a:latin typeface="Calibri Light"/>
              <a:cs typeface="Calibri Light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21529" y="166384"/>
            <a:ext cx="3373518" cy="9333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218751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>
            <a:alphaModFix amt="20000"/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ubtitle 5"/>
          <p:cNvSpPr>
            <a:spLocks noGrp="1"/>
          </p:cNvSpPr>
          <p:nvPr>
            <p:ph type="subTitle" idx="1"/>
          </p:nvPr>
        </p:nvSpPr>
        <p:spPr>
          <a:xfrm>
            <a:off x="259453" y="333509"/>
            <a:ext cx="8602906" cy="4680708"/>
          </a:xfrm>
        </p:spPr>
        <p:txBody>
          <a:bodyPr>
            <a:normAutofit fontScale="92500" lnSpcReduction="10000"/>
          </a:bodyPr>
          <a:lstStyle/>
          <a:p>
            <a:pPr marL="285750" indent="-285750" algn="just">
              <a:buFont typeface="Courier New"/>
              <a:buChar char="o"/>
            </a:pPr>
            <a:r>
              <a:rPr lang="el-GR" sz="1800" spc="-100" dirty="0" smtClean="0">
                <a:solidFill>
                  <a:srgbClr val="404040"/>
                </a:solidFill>
                <a:latin typeface="Calibri Light"/>
                <a:cs typeface="Calibri Light"/>
              </a:rPr>
              <a:t>Η </a:t>
            </a:r>
            <a:r>
              <a:rPr lang="el-GR" sz="1800" spc="-100" dirty="0">
                <a:solidFill>
                  <a:srgbClr val="404040"/>
                </a:solidFill>
                <a:latin typeface="Calibri Light"/>
                <a:cs typeface="Calibri Light"/>
              </a:rPr>
              <a:t>Ιατρική Σχολή και το τμήμα Φαρμακευτικής του ΕΚΠΑ λειτουργούν για </a:t>
            </a:r>
            <a:r>
              <a:rPr lang="el-GR" sz="1800" spc="-100" dirty="0" smtClean="0">
                <a:solidFill>
                  <a:srgbClr val="404040"/>
                </a:solidFill>
                <a:latin typeface="Calibri Light"/>
                <a:cs typeface="Calibri Light"/>
              </a:rPr>
              <a:t>πρώτη χρονιά </a:t>
            </a:r>
            <a:r>
              <a:rPr lang="el-GR" sz="1800" spc="-100" dirty="0">
                <a:solidFill>
                  <a:srgbClr val="404040"/>
                </a:solidFill>
                <a:latin typeface="Calibri Light"/>
                <a:cs typeface="Calibri Light"/>
              </a:rPr>
              <a:t>φέτος ένα νέο Διατμηματικό Πρόγραμμα Μεταπτυχιακών Σπουδών </a:t>
            </a:r>
            <a:r>
              <a:rPr lang="el-GR" sz="1800" spc="-100" dirty="0" smtClean="0">
                <a:solidFill>
                  <a:srgbClr val="404040"/>
                </a:solidFill>
                <a:latin typeface="Calibri Light"/>
                <a:cs typeface="Calibri Light"/>
              </a:rPr>
              <a:t>στη «Νανοϊατρική».</a:t>
            </a:r>
          </a:p>
          <a:p>
            <a:pPr marL="285750" indent="-285750" algn="just">
              <a:buFont typeface="Courier New"/>
              <a:buChar char="o"/>
            </a:pPr>
            <a:endParaRPr lang="el-GR" sz="800" spc="-100" dirty="0">
              <a:solidFill>
                <a:srgbClr val="404040"/>
              </a:solidFill>
              <a:latin typeface="Calibri Light"/>
              <a:cs typeface="Calibri Light"/>
            </a:endParaRPr>
          </a:p>
          <a:p>
            <a:pPr marL="285750" indent="-285750" algn="just">
              <a:buFont typeface="Courier New"/>
              <a:buChar char="o"/>
            </a:pPr>
            <a:endParaRPr lang="el-GR" sz="800" spc="-100" dirty="0">
              <a:solidFill>
                <a:srgbClr val="404040"/>
              </a:solidFill>
              <a:latin typeface="Calibri Light"/>
              <a:cs typeface="Calibri Light"/>
            </a:endParaRPr>
          </a:p>
          <a:p>
            <a:pPr marL="285750" indent="-285750" algn="just">
              <a:buFont typeface="Courier New"/>
              <a:buChar char="o"/>
            </a:pPr>
            <a:r>
              <a:rPr lang="el-GR" sz="1800" spc="-100" dirty="0" smtClean="0">
                <a:solidFill>
                  <a:srgbClr val="404040"/>
                </a:solidFill>
                <a:latin typeface="Calibri Light"/>
                <a:cs typeface="Calibri Light"/>
              </a:rPr>
              <a:t>Η </a:t>
            </a:r>
            <a:r>
              <a:rPr lang="el-GR" sz="1800" spc="-100" dirty="0">
                <a:solidFill>
                  <a:srgbClr val="404040"/>
                </a:solidFill>
                <a:latin typeface="Calibri Light"/>
                <a:cs typeface="Calibri Light"/>
              </a:rPr>
              <a:t>χρονική διάρκεια φοίτησης στο ΔΠΜΣ που οδηγεί στη λήψη </a:t>
            </a:r>
            <a:r>
              <a:rPr lang="el-GR" sz="1800" spc="-100" dirty="0" smtClean="0">
                <a:solidFill>
                  <a:srgbClr val="404040"/>
                </a:solidFill>
                <a:latin typeface="Calibri Light"/>
                <a:cs typeface="Calibri Light"/>
              </a:rPr>
              <a:t>Διπλώματος Μεταπτυχιακών </a:t>
            </a:r>
            <a:r>
              <a:rPr lang="el-GR" sz="1800" spc="-100" dirty="0">
                <a:solidFill>
                  <a:srgbClr val="404040"/>
                </a:solidFill>
                <a:latin typeface="Calibri Light"/>
                <a:cs typeface="Calibri Light"/>
              </a:rPr>
              <a:t>Σπουδών </a:t>
            </a:r>
            <a:r>
              <a:rPr lang="el-GR" sz="1800" spc="-100" dirty="0" smtClean="0">
                <a:solidFill>
                  <a:srgbClr val="404040"/>
                </a:solidFill>
                <a:latin typeface="Calibri Light"/>
                <a:cs typeface="Calibri Light"/>
              </a:rPr>
              <a:t>είναι </a:t>
            </a:r>
            <a:r>
              <a:rPr lang="el-GR" sz="1800" spc="-100" dirty="0">
                <a:solidFill>
                  <a:srgbClr val="404040"/>
                </a:solidFill>
                <a:latin typeface="Calibri Light"/>
                <a:cs typeface="Calibri Light"/>
              </a:rPr>
              <a:t>ένα </a:t>
            </a:r>
            <a:r>
              <a:rPr lang="el-GR" sz="1800" spc="-100" dirty="0" smtClean="0">
                <a:solidFill>
                  <a:srgbClr val="404040"/>
                </a:solidFill>
                <a:latin typeface="Calibri Light"/>
                <a:cs typeface="Calibri Light"/>
              </a:rPr>
              <a:t>έτος. </a:t>
            </a:r>
          </a:p>
          <a:p>
            <a:pPr marL="285750" indent="-285750" algn="just">
              <a:buFont typeface="Courier New"/>
              <a:buChar char="o"/>
            </a:pPr>
            <a:endParaRPr lang="el-GR" sz="800" spc="-100" dirty="0" smtClean="0">
              <a:solidFill>
                <a:srgbClr val="404040"/>
              </a:solidFill>
              <a:latin typeface="Calibri Light"/>
              <a:cs typeface="Calibri Light"/>
            </a:endParaRPr>
          </a:p>
          <a:p>
            <a:pPr marL="285750" indent="-285750" algn="just">
              <a:buFont typeface="Courier New"/>
              <a:buChar char="o"/>
            </a:pPr>
            <a:r>
              <a:rPr lang="el-GR" sz="1800" spc="-100" dirty="0" smtClean="0">
                <a:solidFill>
                  <a:srgbClr val="404040"/>
                </a:solidFill>
                <a:latin typeface="Calibri Light"/>
                <a:cs typeface="Calibri Light"/>
              </a:rPr>
              <a:t>Το </a:t>
            </a:r>
            <a:r>
              <a:rPr lang="el-GR" sz="1800" spc="-100" dirty="0">
                <a:solidFill>
                  <a:srgbClr val="404040"/>
                </a:solidFill>
                <a:latin typeface="Calibri Light"/>
                <a:cs typeface="Calibri Light"/>
              </a:rPr>
              <a:t>πρόγραμμα σπουδών είναι </a:t>
            </a:r>
            <a:r>
              <a:rPr lang="el-GR" sz="1800" spc="-100" dirty="0" smtClean="0">
                <a:solidFill>
                  <a:srgbClr val="404040"/>
                </a:solidFill>
                <a:latin typeface="Calibri Light"/>
                <a:cs typeface="Calibri Light"/>
              </a:rPr>
              <a:t>στα Αγγλικά </a:t>
            </a:r>
            <a:r>
              <a:rPr lang="el-GR" sz="1800" spc="-100" dirty="0">
                <a:solidFill>
                  <a:srgbClr val="404040"/>
                </a:solidFill>
                <a:latin typeface="Calibri Light"/>
                <a:cs typeface="Calibri Light"/>
              </a:rPr>
              <a:t>και </a:t>
            </a:r>
            <a:r>
              <a:rPr lang="el-GR" sz="1800" spc="-100" dirty="0" smtClean="0">
                <a:solidFill>
                  <a:srgbClr val="404040"/>
                </a:solidFill>
                <a:latin typeface="Calibri Light"/>
                <a:cs typeface="Calibri Light"/>
              </a:rPr>
              <a:t>δομημένο </a:t>
            </a:r>
            <a:r>
              <a:rPr lang="el-GR" sz="1800" spc="-100" dirty="0">
                <a:solidFill>
                  <a:srgbClr val="404040"/>
                </a:solidFill>
                <a:latin typeface="Calibri Light"/>
                <a:cs typeface="Calibri Light"/>
              </a:rPr>
              <a:t>σε τρεις ενότητες</a:t>
            </a:r>
            <a:r>
              <a:rPr lang="el-GR" sz="1800" spc="-100" dirty="0" smtClean="0">
                <a:solidFill>
                  <a:srgbClr val="404040"/>
                </a:solidFill>
                <a:latin typeface="Calibri Light"/>
                <a:cs typeface="Calibri Light"/>
              </a:rPr>
              <a:t>: 1. </a:t>
            </a:r>
            <a:r>
              <a:rPr lang="en-US" sz="1800" spc="-100" dirty="0" smtClean="0">
                <a:solidFill>
                  <a:srgbClr val="404040"/>
                </a:solidFill>
                <a:latin typeface="Calibri Light"/>
                <a:cs typeface="Calibri Light"/>
              </a:rPr>
              <a:t>Introduction to Nanotechnology</a:t>
            </a:r>
            <a:r>
              <a:rPr lang="el-GR" sz="1800" spc="-100" dirty="0" smtClean="0">
                <a:solidFill>
                  <a:srgbClr val="404040"/>
                </a:solidFill>
                <a:latin typeface="Calibri Light"/>
                <a:cs typeface="Calibri Light"/>
              </a:rPr>
              <a:t>,</a:t>
            </a:r>
            <a:r>
              <a:rPr lang="en-US" sz="1800" spc="-100" dirty="0">
                <a:solidFill>
                  <a:srgbClr val="404040"/>
                </a:solidFill>
                <a:latin typeface="Calibri Light"/>
                <a:cs typeface="Calibri Light"/>
              </a:rPr>
              <a:t> </a:t>
            </a:r>
            <a:r>
              <a:rPr lang="el-GR" sz="1800" spc="-100" dirty="0" smtClean="0">
                <a:solidFill>
                  <a:srgbClr val="404040"/>
                </a:solidFill>
                <a:latin typeface="Calibri Light"/>
                <a:cs typeface="Calibri Light"/>
              </a:rPr>
              <a:t>2.</a:t>
            </a:r>
            <a:r>
              <a:rPr lang="en-US" sz="1800" spc="-100" dirty="0" smtClean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lang="en-US" sz="1800" spc="-100" dirty="0">
                <a:solidFill>
                  <a:srgbClr val="404040"/>
                </a:solidFill>
                <a:latin typeface="Calibri Light"/>
                <a:cs typeface="Calibri Light"/>
              </a:rPr>
              <a:t>Applications of Nanotechnology in </a:t>
            </a:r>
            <a:r>
              <a:rPr lang="en-US" sz="1800" spc="-100" dirty="0" smtClean="0">
                <a:solidFill>
                  <a:srgbClr val="404040"/>
                </a:solidFill>
                <a:latin typeface="Calibri Light"/>
                <a:cs typeface="Calibri Light"/>
              </a:rPr>
              <a:t>Medicine</a:t>
            </a:r>
            <a:r>
              <a:rPr lang="en-US" sz="1800" spc="-100" dirty="0">
                <a:solidFill>
                  <a:srgbClr val="404040"/>
                </a:solidFill>
                <a:latin typeface="Calibri Light"/>
                <a:cs typeface="Calibri Light"/>
              </a:rPr>
              <a:t>,</a:t>
            </a:r>
            <a:r>
              <a:rPr lang="el-GR" sz="1800" spc="-100" dirty="0" smtClean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lang="en-US" sz="1800" spc="-100" dirty="0" smtClean="0">
                <a:solidFill>
                  <a:srgbClr val="404040"/>
                </a:solidFill>
                <a:latin typeface="Calibri Light"/>
                <a:cs typeface="Calibri Light"/>
              </a:rPr>
              <a:t>3</a:t>
            </a:r>
            <a:r>
              <a:rPr lang="el-GR" sz="1800" spc="-100" dirty="0" smtClean="0">
                <a:solidFill>
                  <a:srgbClr val="404040"/>
                </a:solidFill>
                <a:latin typeface="Calibri Light"/>
                <a:cs typeface="Calibri Light"/>
              </a:rPr>
              <a:t>.</a:t>
            </a:r>
            <a:r>
              <a:rPr lang="en-US" sz="1800" spc="-100" dirty="0" smtClean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lang="en-US" sz="1800" spc="-100" dirty="0" err="1">
                <a:solidFill>
                  <a:srgbClr val="404040"/>
                </a:solidFill>
                <a:latin typeface="Calibri Light"/>
                <a:cs typeface="Calibri Light"/>
              </a:rPr>
              <a:t>Nanotoxicity</a:t>
            </a:r>
            <a:r>
              <a:rPr lang="en-US" sz="1800" spc="-100" dirty="0">
                <a:solidFill>
                  <a:srgbClr val="404040"/>
                </a:solidFill>
                <a:latin typeface="Calibri Light"/>
                <a:cs typeface="Calibri Light"/>
              </a:rPr>
              <a:t> and Regulatory </a:t>
            </a:r>
            <a:r>
              <a:rPr lang="en-US" sz="1800" spc="-100" dirty="0" smtClean="0">
                <a:solidFill>
                  <a:srgbClr val="404040"/>
                </a:solidFill>
                <a:latin typeface="Calibri Light"/>
                <a:cs typeface="Calibri Light"/>
              </a:rPr>
              <a:t>Aspects</a:t>
            </a:r>
            <a:endParaRPr lang="el-GR" sz="1800" spc="-100" dirty="0" smtClean="0">
              <a:solidFill>
                <a:srgbClr val="404040"/>
              </a:solidFill>
              <a:latin typeface="Calibri Light"/>
              <a:cs typeface="Calibri Light"/>
            </a:endParaRPr>
          </a:p>
          <a:p>
            <a:pPr marL="285750" indent="-285750" algn="just">
              <a:buFont typeface="Courier New"/>
              <a:buChar char="o"/>
            </a:pPr>
            <a:endParaRPr lang="el-GR" sz="900" spc="-100" dirty="0">
              <a:solidFill>
                <a:srgbClr val="404040"/>
              </a:solidFill>
              <a:latin typeface="Calibri Light"/>
              <a:cs typeface="Calibri Light"/>
            </a:endParaRPr>
          </a:p>
          <a:p>
            <a:pPr marL="285750" indent="-285750" algn="l">
              <a:buFont typeface="Courier New"/>
              <a:buChar char="o"/>
            </a:pPr>
            <a:r>
              <a:rPr lang="el-GR" sz="1800" spc="-100" dirty="0" smtClean="0">
                <a:solidFill>
                  <a:srgbClr val="404040"/>
                </a:solidFill>
                <a:latin typeface="Calibri Light"/>
                <a:cs typeface="Calibri Light"/>
              </a:rPr>
              <a:t>Πληροφορίες </a:t>
            </a:r>
            <a:r>
              <a:rPr lang="el-GR" sz="1800" spc="-100" dirty="0">
                <a:solidFill>
                  <a:srgbClr val="404040"/>
                </a:solidFill>
                <a:latin typeface="Calibri Light"/>
                <a:cs typeface="Calibri Light"/>
              </a:rPr>
              <a:t>και το έντυπο αίτησης </a:t>
            </a:r>
            <a:r>
              <a:rPr lang="el-GR" sz="1800" spc="-100" dirty="0" smtClean="0">
                <a:solidFill>
                  <a:srgbClr val="404040"/>
                </a:solidFill>
                <a:latin typeface="Calibri Light"/>
                <a:cs typeface="Calibri Light"/>
              </a:rPr>
              <a:t>μπορούν </a:t>
            </a:r>
            <a:r>
              <a:rPr lang="el-GR" sz="1800" spc="-100" dirty="0">
                <a:solidFill>
                  <a:srgbClr val="404040"/>
                </a:solidFill>
                <a:latin typeface="Calibri Light"/>
                <a:cs typeface="Calibri Light"/>
              </a:rPr>
              <a:t>να </a:t>
            </a:r>
            <a:r>
              <a:rPr lang="el-GR" sz="1800" spc="-100" dirty="0" smtClean="0">
                <a:solidFill>
                  <a:srgbClr val="404040"/>
                </a:solidFill>
                <a:latin typeface="Calibri Light"/>
                <a:cs typeface="Calibri Light"/>
              </a:rPr>
              <a:t>βρεθούν </a:t>
            </a:r>
            <a:r>
              <a:rPr lang="el-GR" sz="1800" spc="-100" dirty="0">
                <a:solidFill>
                  <a:srgbClr val="404040"/>
                </a:solidFill>
                <a:latin typeface="Calibri Light"/>
                <a:cs typeface="Calibri Light"/>
              </a:rPr>
              <a:t>στην </a:t>
            </a:r>
            <a:r>
              <a:rPr lang="el-GR" sz="1800" spc="-100" dirty="0" smtClean="0">
                <a:solidFill>
                  <a:srgbClr val="404040"/>
                </a:solidFill>
                <a:latin typeface="Calibri Light"/>
                <a:cs typeface="Calibri Light"/>
              </a:rPr>
              <a:t>ιστοσελίδα του Τμήματος Μεταπτυχιακών </a:t>
            </a:r>
            <a:r>
              <a:rPr lang="el-GR" sz="1800" spc="-100" dirty="0">
                <a:solidFill>
                  <a:srgbClr val="404040"/>
                </a:solidFill>
                <a:latin typeface="Calibri Light"/>
                <a:cs typeface="Calibri Light"/>
              </a:rPr>
              <a:t>Σπουδών της Ιατρικής </a:t>
            </a:r>
            <a:r>
              <a:rPr lang="el-GR" sz="1800" spc="-100" dirty="0" smtClean="0">
                <a:solidFill>
                  <a:srgbClr val="404040"/>
                </a:solidFill>
                <a:latin typeface="Calibri Light"/>
                <a:cs typeface="Calibri Light"/>
              </a:rPr>
              <a:t>Σχολής Αθηνών </a:t>
            </a:r>
            <a:r>
              <a:rPr lang="fi-FI" sz="1800" spc="-100" dirty="0" smtClean="0">
                <a:solidFill>
                  <a:srgbClr val="404040"/>
                </a:solidFill>
                <a:latin typeface="Calibri Light"/>
                <a:cs typeface="Calibri Light"/>
                <a:hlinkClick r:id="rId4"/>
              </a:rPr>
              <a:t>(http://school.med.uoa.gr/metaptyxiakes-spoydes/nea-programmata-metaptyxiakon-spoydon-apo-to-akad-etos-2018-19/diatmhmatika/nanoiatrikh.html)</a:t>
            </a:r>
            <a:r>
              <a:rPr lang="el-GR" sz="1800" spc="-100" dirty="0" smtClean="0">
                <a:solidFill>
                  <a:srgbClr val="404040"/>
                </a:solidFill>
                <a:latin typeface="Calibri Light"/>
                <a:cs typeface="Calibri Light"/>
              </a:rPr>
              <a:t> και </a:t>
            </a:r>
            <a:r>
              <a:rPr lang="el-GR" sz="1800" spc="-100" dirty="0">
                <a:solidFill>
                  <a:srgbClr val="404040"/>
                </a:solidFill>
                <a:latin typeface="Calibri Light"/>
                <a:cs typeface="Calibri Light"/>
              </a:rPr>
              <a:t>στην ιστοσελίδα του Τμήματος </a:t>
            </a:r>
            <a:r>
              <a:rPr lang="el-GR" sz="1800" spc="-100" dirty="0" smtClean="0">
                <a:solidFill>
                  <a:srgbClr val="404040"/>
                </a:solidFill>
                <a:latin typeface="Calibri Light"/>
                <a:cs typeface="Calibri Light"/>
              </a:rPr>
              <a:t>Φαρμακευτικής</a:t>
            </a:r>
            <a:r>
              <a:rPr lang="en-US" sz="1800" spc="-100" dirty="0" smtClean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lang="fi-FI" sz="1800" spc="-100" dirty="0" smtClean="0">
                <a:solidFill>
                  <a:srgbClr val="404040"/>
                </a:solidFill>
                <a:latin typeface="Calibri Light"/>
                <a:cs typeface="Calibri Light"/>
                <a:hlinkClick r:id="rId5"/>
              </a:rPr>
              <a:t>(http://www.pharm.uoa.gr)</a:t>
            </a:r>
            <a:endParaRPr lang="fi-FI" sz="1800" spc="-100" dirty="0" smtClean="0">
              <a:solidFill>
                <a:srgbClr val="404040"/>
              </a:solidFill>
              <a:latin typeface="Calibri Light"/>
              <a:cs typeface="Calibri Light"/>
            </a:endParaRPr>
          </a:p>
          <a:p>
            <a:pPr marL="285750" indent="-285750" algn="l">
              <a:buFont typeface="Courier New"/>
              <a:buChar char="o"/>
            </a:pPr>
            <a:endParaRPr lang="el-GR" sz="900" spc="-100" dirty="0" smtClean="0">
              <a:solidFill>
                <a:srgbClr val="404040"/>
              </a:solidFill>
              <a:latin typeface="Calibri Light"/>
              <a:cs typeface="Calibri Light"/>
            </a:endParaRPr>
          </a:p>
          <a:p>
            <a:pPr marL="285750" indent="-285750" algn="just">
              <a:buFont typeface="Courier New"/>
              <a:buChar char="o"/>
            </a:pPr>
            <a:r>
              <a:rPr lang="el-GR" sz="1800" spc="-100" dirty="0">
                <a:solidFill>
                  <a:srgbClr val="404040"/>
                </a:solidFill>
                <a:latin typeface="Calibri Light"/>
                <a:cs typeface="Calibri Light"/>
              </a:rPr>
              <a:t>Αιτήσεις από τους υποψήφιους φοιτητές μπορούν να υποβληθούν ηλεκτρονικά στο </a:t>
            </a:r>
            <a:r>
              <a:rPr lang="en-US" sz="1800" spc="-100" dirty="0" smtClean="0">
                <a:solidFill>
                  <a:srgbClr val="404040"/>
                </a:solidFill>
                <a:latin typeface="Calibri Light"/>
                <a:cs typeface="Calibri Light"/>
                <a:hlinkClick r:id="rId6"/>
              </a:rPr>
              <a:t>stathise@med.uoa.gr</a:t>
            </a:r>
            <a:r>
              <a:rPr lang="en-US" sz="1800" spc="-100" dirty="0" smtClean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lang="el-GR" sz="1800" spc="-100" dirty="0" smtClean="0">
                <a:solidFill>
                  <a:srgbClr val="404040"/>
                </a:solidFill>
                <a:latin typeface="Calibri Light"/>
                <a:cs typeface="Calibri Light"/>
              </a:rPr>
              <a:t>ή στο </a:t>
            </a:r>
            <a:r>
              <a:rPr lang="el-GR" sz="1800" spc="-100" dirty="0" smtClean="0">
                <a:solidFill>
                  <a:srgbClr val="404040"/>
                </a:solidFill>
                <a:latin typeface="Calibri Light"/>
                <a:cs typeface="Calibri Light"/>
                <a:hlinkClick r:id="rId7" action="ppaction://hlinkfile"/>
              </a:rPr>
              <a:t>demetzos</a:t>
            </a:r>
            <a:r>
              <a:rPr lang="el-GR" sz="1800" spc="-100" dirty="0">
                <a:solidFill>
                  <a:srgbClr val="404040"/>
                </a:solidFill>
                <a:latin typeface="Calibri Light"/>
                <a:cs typeface="Calibri Light"/>
                <a:hlinkClick r:id="rId7" action="ppaction://hlinkfile"/>
              </a:rPr>
              <a:t>@pharm.uoa.gr</a:t>
            </a:r>
            <a:r>
              <a:rPr lang="el-GR" sz="1800" spc="-100" dirty="0">
                <a:solidFill>
                  <a:srgbClr val="404040"/>
                </a:solidFill>
                <a:latin typeface="Calibri Light"/>
                <a:cs typeface="Calibri Light"/>
              </a:rPr>
              <a:t> από τη Δευτέρα 3 Σεπτεμβρίου 2018 έως την Παρασκευή 21 Σεπτεμβρίου 2018. Η διαδικασία επιλογής των υποψηφίων θα ολοκληρωθεί μέχρι την Παρασκευή 28 </a:t>
            </a:r>
            <a:r>
              <a:rPr lang="el-GR" sz="1800" spc="-100" dirty="0" smtClean="0">
                <a:solidFill>
                  <a:srgbClr val="404040"/>
                </a:solidFill>
                <a:latin typeface="Calibri Light"/>
                <a:cs typeface="Calibri Light"/>
              </a:rPr>
              <a:t>Σεπτεμβρίου 2018. </a:t>
            </a:r>
            <a:r>
              <a:rPr lang="el-GR" sz="1800" spc="-100" dirty="0">
                <a:solidFill>
                  <a:srgbClr val="404040"/>
                </a:solidFill>
                <a:latin typeface="Calibri Light"/>
                <a:cs typeface="Calibri Light"/>
              </a:rPr>
              <a:t>Τ</a:t>
            </a:r>
            <a:r>
              <a:rPr lang="el-GR" sz="1800" spc="-100" dirty="0" smtClean="0">
                <a:solidFill>
                  <a:srgbClr val="404040"/>
                </a:solidFill>
                <a:latin typeface="Calibri Light"/>
                <a:cs typeface="Calibri Light"/>
              </a:rPr>
              <a:t>ο </a:t>
            </a:r>
            <a:r>
              <a:rPr lang="el-GR" sz="1800" spc="-100" dirty="0">
                <a:solidFill>
                  <a:srgbClr val="404040"/>
                </a:solidFill>
                <a:latin typeface="Calibri Light"/>
                <a:cs typeface="Calibri Light"/>
              </a:rPr>
              <a:t>πρόγραμμα θα </a:t>
            </a:r>
            <a:r>
              <a:rPr lang="el-GR" sz="1800" spc="-100" dirty="0" smtClean="0">
                <a:solidFill>
                  <a:srgbClr val="404040"/>
                </a:solidFill>
                <a:latin typeface="Calibri Light"/>
                <a:cs typeface="Calibri Light"/>
              </a:rPr>
              <a:t>ξεκινήσει </a:t>
            </a:r>
            <a:r>
              <a:rPr lang="el-GR" sz="1800" spc="-100" dirty="0">
                <a:solidFill>
                  <a:srgbClr val="404040"/>
                </a:solidFill>
                <a:latin typeface="Calibri Light"/>
                <a:cs typeface="Calibri Light"/>
              </a:rPr>
              <a:t>στις 15/10/2018.</a:t>
            </a:r>
          </a:p>
          <a:p>
            <a:pPr marL="285750" indent="-285750" algn="just">
              <a:buFont typeface="Courier New"/>
              <a:buChar char="o"/>
            </a:pPr>
            <a:endParaRPr lang="en-US" sz="1800" spc="-100" dirty="0">
              <a:solidFill>
                <a:srgbClr val="404040"/>
              </a:solidFill>
              <a:latin typeface="Calibri Light"/>
              <a:cs typeface="Calibri Light"/>
            </a:endParaRPr>
          </a:p>
        </p:txBody>
      </p:sp>
    </p:spTree>
    <p:extLst>
      <p:ext uri="{BB962C8B-B14F-4D97-AF65-F5344CB8AC3E}">
        <p14:creationId xmlns:p14="http://schemas.microsoft.com/office/powerpoint/2010/main" val="425664962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</TotalTime>
  <Words>101</Words>
  <Application>Microsoft Macintosh PowerPoint</Application>
  <PresentationFormat>On-screen Show (16:9)</PresentationFormat>
  <Paragraphs>25</Paragraphs>
  <Slides>2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3" baseType="lpstr">
      <vt:lpstr>1_Office Theme</vt:lpstr>
      <vt:lpstr>ΣΧΟΛΗ ΕΠΙΣΤΗΜΩΝ ΥΓΕΙΑΣ ΙΑΤΡΙΚΗ ΣΧΟΛΗ και ΤΜΗΜΑ ΦΑΡΜΑΚΕΥΤΙΚΗΣ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ΣΧΟΛΗ ΕΠΙΣΤΗΜΩΝ ΥΓΕΙΑΣ ΙΑΤΡΙΚΗ ΣΧΟΛΗ και ΤΜΗΜΑ ΦΑΡΜΑΚΕΥΤΙΚΗΣ </dc:title>
  <dc:creator>Agapi Ploussi</dc:creator>
  <cp:lastModifiedBy>stathis stathis</cp:lastModifiedBy>
  <cp:revision>6</cp:revision>
  <dcterms:created xsi:type="dcterms:W3CDTF">2018-09-13T14:24:51Z</dcterms:created>
  <dcterms:modified xsi:type="dcterms:W3CDTF">2018-09-13T16:44:07Z</dcterms:modified>
</cp:coreProperties>
</file>