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79" r:id="rId1"/>
  </p:sldMasterIdLst>
  <p:notesMasterIdLst>
    <p:notesMasterId r:id="rId28"/>
  </p:notesMasterIdLst>
  <p:handoutMasterIdLst>
    <p:handoutMasterId r:id="rId29"/>
  </p:handoutMasterIdLst>
  <p:sldIdLst>
    <p:sldId id="462" r:id="rId2"/>
    <p:sldId id="627" r:id="rId3"/>
    <p:sldId id="628" r:id="rId4"/>
    <p:sldId id="645" r:id="rId5"/>
    <p:sldId id="639" r:id="rId6"/>
    <p:sldId id="658" r:id="rId7"/>
    <p:sldId id="640" r:id="rId8"/>
    <p:sldId id="642" r:id="rId9"/>
    <p:sldId id="646" r:id="rId10"/>
    <p:sldId id="654" r:id="rId11"/>
    <p:sldId id="643" r:id="rId12"/>
    <p:sldId id="644" r:id="rId13"/>
    <p:sldId id="652" r:id="rId14"/>
    <p:sldId id="653" r:id="rId15"/>
    <p:sldId id="655" r:id="rId16"/>
    <p:sldId id="656" r:id="rId17"/>
    <p:sldId id="630" r:id="rId18"/>
    <p:sldId id="657" r:id="rId19"/>
    <p:sldId id="660" r:id="rId20"/>
    <p:sldId id="661" r:id="rId21"/>
    <p:sldId id="663" r:id="rId22"/>
    <p:sldId id="665" r:id="rId23"/>
    <p:sldId id="666" r:id="rId24"/>
    <p:sldId id="669" r:id="rId25"/>
    <p:sldId id="670" r:id="rId26"/>
    <p:sldId id="621" r:id="rId27"/>
  </p:sldIdLst>
  <p:sldSz cx="9144000" cy="6858000" type="screen4x3"/>
  <p:notesSz cx="6858000" cy="9144000"/>
  <p:embeddedFontLst>
    <p:embeddedFont>
      <p:font typeface="Bookman Old Style" panose="02050604050505020204" pitchFamily="18" charset="0"/>
      <p:regular r:id="rId30"/>
      <p:bold r:id="rId31"/>
      <p:italic r:id="rId32"/>
      <p:boldItalic r:id="rId33"/>
    </p:embeddedFont>
    <p:embeddedFont>
      <p:font typeface="Times New Roman Greek" panose="02020603050405020304" pitchFamily="18" charset="0"/>
      <p:regular r:id="rId34"/>
      <p:bold r:id="rId35"/>
      <p:italic r:id="rId36"/>
      <p:boldItalic r:id="rId37"/>
    </p:embeddedFont>
    <p:embeddedFont>
      <p:font typeface="Arial Unicode MS" panose="020B0604020202020204" pitchFamily="34" charset="-128"/>
      <p:regular r:id="rId38"/>
    </p:embeddedFont>
  </p:embeddedFontLst>
  <p:defaultTextStyle>
    <a:defPPr>
      <a:defRPr lang="el-G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  <a:srgbClr val="FF00FF"/>
    <a:srgbClr val="030117"/>
    <a:srgbClr val="FFFFCC"/>
    <a:srgbClr val="FD0101"/>
    <a:srgbClr val="FFFF99"/>
    <a:srgbClr val="1A09F5"/>
    <a:srgbClr val="660066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89" autoAdjust="0"/>
    <p:restoredTop sz="94670" autoAdjust="0"/>
  </p:normalViewPr>
  <p:slideViewPr>
    <p:cSldViewPr>
      <p:cViewPr varScale="1">
        <p:scale>
          <a:sx n="104" d="100"/>
          <a:sy n="104" d="100"/>
        </p:scale>
        <p:origin x="-45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968" y="-72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14579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000" i="1">
                <a:latin typeface="Times New Roman Greek" charset="-95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 Greek" charset="-95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noProof="0" smtClean="0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noProof="0" smtClean="0"/>
              <a:t>Δεύτερου επιπέδου</a:t>
            </a:r>
          </a:p>
          <a:p>
            <a:pPr lvl="2"/>
            <a:r>
              <a:rPr lang="el-GR" noProof="0" smtClean="0"/>
              <a:t>Τρίτου επιπέδου</a:t>
            </a:r>
          </a:p>
          <a:p>
            <a:pPr lvl="3"/>
            <a:r>
              <a:rPr lang="el-GR" noProof="0" smtClean="0"/>
              <a:t>Τέταρτου επιπέδου</a:t>
            </a:r>
          </a:p>
          <a:p>
            <a:pPr lvl="4"/>
            <a:r>
              <a:rPr lang="el-GR" noProof="0" smtClean="0"/>
              <a:t>Πέμπτου επιπέδου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000" i="1">
                <a:latin typeface="Times New Roman Greek" charset="-95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fld id="{A2AE26B7-CAF9-4806-AF55-84F9FECCB37A}" type="slidenum">
              <a:rPr lang="el-GR"/>
              <a:pPr>
                <a:defRPr/>
              </a:pPr>
              <a:t>‹#›</a:t>
            </a:fld>
            <a:endParaRPr lang="el-GR">
              <a:latin typeface="Times New Roman Greek" charset="-95"/>
            </a:endParaRPr>
          </a:p>
        </p:txBody>
      </p:sp>
    </p:spTree>
    <p:extLst>
      <p:ext uri="{BB962C8B-B14F-4D97-AF65-F5344CB8AC3E}">
        <p14:creationId xmlns:p14="http://schemas.microsoft.com/office/powerpoint/2010/main" val="40497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Θέση εικόνας διαφάνειας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7106" name="Θέση σημειώσεων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l-GR" smtClean="0"/>
          </a:p>
        </p:txBody>
      </p:sp>
      <p:sp>
        <p:nvSpPr>
          <p:cNvPr id="47107" name="Θέση αριθμού διαφάνειας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91412EC-5DC4-4849-9F8F-B5AE03E9E6CD}" type="slidenum">
              <a:rPr lang="el-GR" smtClean="0"/>
              <a:pPr/>
              <a:t>24</a:t>
            </a:fld>
            <a:endParaRPr lang="el-GR" smtClean="0">
              <a:latin typeface="Times New Roman Greek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 userDrawn="1"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rgbClr val="33CCCC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9pPr>
            </a:lstStyle>
            <a:p>
              <a:pPr algn="ctr" eaLnBrk="1" hangingPunct="1">
                <a:defRPr/>
              </a:pPr>
              <a:endParaRPr kumimoji="1" lang="el-GR" altLang="el-GR" sz="2400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1pPr>
              <a:lvl2pPr marL="742950" indent="-28575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2pPr>
              <a:lvl3pPr marL="11430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3pPr>
              <a:lvl4pPr marL="16002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4pPr>
              <a:lvl5pPr marL="2057400" indent="-228600"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defRPr>
              </a:lvl9pPr>
            </a:lstStyle>
            <a:p>
              <a:pPr algn="ctr" eaLnBrk="1" hangingPunct="1">
                <a:defRPr/>
              </a:pPr>
              <a:endParaRPr kumimoji="1" lang="el-GR" altLang="el-GR" sz="2400"/>
            </a:p>
          </p:txBody>
        </p:sp>
      </p:grpSp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-252536" y="0"/>
            <a:ext cx="9216735" cy="6858000"/>
            <a:chOff x="0" y="0"/>
            <a:chExt cx="3800" cy="4320"/>
          </a:xfrm>
          <a:effectLst>
            <a:reflection blurRad="6350" stA="50000" endA="300" endPos="55500" dist="101600" dir="5400000" sy="-100000" algn="bl" rotWithShape="0"/>
          </a:effectLst>
        </p:grpSpPr>
        <p:sp>
          <p:nvSpPr>
            <p:cNvPr id="8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rgbClr val="8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kumimoji="1" lang="el-GR" sz="2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  <p:sp>
          <p:nvSpPr>
            <p:cNvPr id="9" name="AutoShape 4"/>
            <p:cNvSpPr>
              <a:spLocks noChangeArrowheads="1"/>
            </p:cNvSpPr>
            <p:nvPr/>
          </p:nvSpPr>
          <p:spPr bwMode="white">
            <a:xfrm>
              <a:off x="208" y="164"/>
              <a:ext cx="3592" cy="1660"/>
            </a:xfrm>
            <a:prstGeom prst="roundRect">
              <a:avLst>
                <a:gd name="adj" fmla="val 50000"/>
              </a:avLst>
            </a:prstGeom>
            <a:solidFill>
              <a:srgbClr val="A4B82E"/>
            </a:solidFill>
            <a:ln w="76200">
              <a:solidFill>
                <a:schemeClr val="accent2">
                  <a:lumMod val="50000"/>
                </a:schemeClr>
              </a:solidFill>
              <a:round/>
              <a:headEnd/>
              <a:tailEnd/>
            </a:ln>
            <a:effectLst>
              <a:glow rad="228600">
                <a:srgbClr val="A4B82E">
                  <a:alpha val="40000"/>
                </a:srgbClr>
              </a:glow>
              <a:outerShdw dist="35921" dir="2700000" algn="ctr" rotWithShape="0">
                <a:schemeClr val="bg2"/>
              </a:outerShdw>
            </a:effectLst>
            <a:scene3d>
              <a:camera prst="perspectiveFront"/>
              <a:lightRig rig="threePt" dir="t"/>
            </a:scene3d>
            <a:sp3d>
              <a:bevelT w="101600" prst="riblet"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kumimoji="1" lang="el-GR" sz="2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endParaRPr>
            </a:p>
          </p:txBody>
        </p:sp>
      </p:grpSp>
      <p:grpSp>
        <p:nvGrpSpPr>
          <p:cNvPr id="10" name="Group 5"/>
          <p:cNvGrpSpPr>
            <a:grpSpLocks/>
          </p:cNvGrpSpPr>
          <p:nvPr/>
        </p:nvGrpSpPr>
        <p:grpSpPr bwMode="auto">
          <a:xfrm>
            <a:off x="3995738" y="4338638"/>
            <a:ext cx="4876800" cy="319087"/>
            <a:chOff x="2288" y="3080"/>
            <a:chExt cx="3072" cy="201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rgbClr val="666633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14300" prst="hardEdge"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l-GR" sz="1800">
                <a:latin typeface="Times New Roman Greek" charset="-95"/>
              </a:endParaRPr>
            </a:p>
          </p:txBody>
        </p:sp>
        <p:sp>
          <p:nvSpPr>
            <p:cNvPr id="12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rgbClr val="666633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14300" prst="hardEdge"/>
            </a:sp3d>
            <a:extLst/>
          </p:spPr>
          <p:txBody>
            <a:bodyPr wrap="none" anchor="ctr"/>
            <a:lstStyle/>
            <a:p>
              <a:pPr>
                <a:defRPr/>
              </a:pPr>
              <a:endParaRPr lang="el-GR" sz="1800">
                <a:latin typeface="Times New Roman Greek" charset="-95"/>
              </a:endParaRPr>
            </a:p>
          </p:txBody>
        </p:sp>
      </p:grpSp>
      <p:sp>
        <p:nvSpPr>
          <p:cNvPr id="27136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  <a:ln w="9525">
            <a:noFill/>
          </a:ln>
          <a:extLst/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l-GR" noProof="0" smtClean="0"/>
              <a:t>Στυλ κύριου υπότιτλου</a:t>
            </a:r>
          </a:p>
        </p:txBody>
      </p:sp>
      <p:sp>
        <p:nvSpPr>
          <p:cNvPr id="271372" name="AutoShape 12"/>
          <p:cNvSpPr>
            <a:spLocks noGrp="1" noChangeArrowheads="1"/>
          </p:cNvSpPr>
          <p:nvPr>
            <p:ph type="ctrTitle" sz="quarter"/>
          </p:nvPr>
        </p:nvSpPr>
        <p:spPr>
          <a:xfrm rot="10800000" flipV="1">
            <a:off x="539552" y="548680"/>
            <a:ext cx="8136904" cy="216024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9525">
            <a:noFill/>
          </a:ln>
          <a:effectLst>
            <a:innerShdw blurRad="406400" dist="114300" dir="19800000">
              <a:schemeClr val="tx2">
                <a:lumMod val="75000"/>
                <a:alpha val="50000"/>
              </a:schemeClr>
            </a:innerShdw>
          </a:effectLst>
          <a:extLst/>
        </p:spPr>
        <p:txBody>
          <a:bodyPr anchor="ctr"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>
            <a:lvl1pPr algn="ctr">
              <a:defRPr/>
            </a:lvl1pPr>
          </a:lstStyle>
          <a:p>
            <a:pPr lvl="0"/>
            <a:r>
              <a:rPr lang="el-GR" noProof="0" smtClean="0"/>
              <a:t>Στυλ κύριου τίτλου</a:t>
            </a:r>
          </a:p>
        </p:txBody>
      </p:sp>
      <p:sp>
        <p:nvSpPr>
          <p:cNvPr id="13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4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5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E6994A05-B04F-41D6-8D97-BA138CC6324A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ημερομηνίας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Θέση υποσέλιδου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Θέση αριθμού διαφάνειας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BB142-978B-4AE7-8FE9-7BC82A2B6C43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570EA-FB4C-44FF-94DA-6FA250D5F50B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838200" y="1052513"/>
            <a:ext cx="3878263" cy="5033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868863" y="1052513"/>
            <a:ext cx="3879850" cy="5033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676F17-05BE-44DC-A332-A3999E36DBC4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8F718-4E53-483A-BB1E-37EF9BEBDFE1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206992-A74A-4BDD-8CB8-666D2297E56A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DC6B9-AE15-4B11-97DC-5D21AFF963FF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A7541-1C4F-4EA1-A092-A8760ED1F210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l-GR" noProof="0" smtClean="0"/>
              <a:t>Κάντε κλικ στο εικονίδιο για να προσθέσετε μια εικόνα</a:t>
            </a:r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DA2A8-1024-4DA4-B801-598F496322F4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6B546-7A48-45C7-AECE-D5CABC94B7F6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6808788" y="0"/>
            <a:ext cx="2017712" cy="6086475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755650" y="0"/>
            <a:ext cx="5900738" cy="6086475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90632-2508-43EF-B59B-53226C06BBB0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περιεχομένου 1"/>
          <p:cNvSpPr>
            <a:spLocks noGrp="1"/>
          </p:cNvSpPr>
          <p:nvPr>
            <p:ph/>
          </p:nvPr>
        </p:nvSpPr>
        <p:spPr>
          <a:xfrm>
            <a:off x="755650" y="0"/>
            <a:ext cx="8070850" cy="6086475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0C139-379E-4B76-AA47-7014B2CDC977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Τίτλος και Πίνακ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755650" y="0"/>
            <a:ext cx="8070850" cy="688975"/>
          </a:xfrm>
        </p:spPr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πίνακα 2"/>
          <p:cNvSpPr>
            <a:spLocks noGrp="1"/>
          </p:cNvSpPr>
          <p:nvPr>
            <p:ph type="tbl" idx="1"/>
          </p:nvPr>
        </p:nvSpPr>
        <p:spPr>
          <a:xfrm>
            <a:off x="838200" y="1052513"/>
            <a:ext cx="7910513" cy="5033962"/>
          </a:xfrm>
        </p:spPr>
        <p:txBody>
          <a:bodyPr/>
          <a:lstStyle/>
          <a:p>
            <a:pPr lvl="0"/>
            <a:r>
              <a:rPr lang="el-GR" noProof="0" smtClean="0"/>
              <a:t>Κάντε κλικ στο εικονίδιο για να προσθέσετε έναν πίνακα</a:t>
            </a:r>
            <a:endParaRPr lang="el-GR" noProof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9C5A0-FCB3-4339-8A47-90FABE24831D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Τίτλος, Κείμενο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27088" y="66675"/>
            <a:ext cx="8061325" cy="688975"/>
          </a:xfrm>
        </p:spPr>
        <p:txBody>
          <a:bodyPr/>
          <a:lstStyle/>
          <a:p>
            <a:r>
              <a:rPr lang="el-GR" smtClean="0"/>
              <a:t>Στυλ κύριου τίτλου</a:t>
            </a:r>
            <a:endParaRPr lang="el-GR"/>
          </a:p>
        </p:txBody>
      </p:sp>
      <p:sp>
        <p:nvSpPr>
          <p:cNvPr id="3" name="Θέση κειμένου 2"/>
          <p:cNvSpPr>
            <a:spLocks noGrp="1"/>
          </p:cNvSpPr>
          <p:nvPr>
            <p:ph type="body" sz="half" idx="1"/>
          </p:nvPr>
        </p:nvSpPr>
        <p:spPr>
          <a:xfrm>
            <a:off x="838200" y="1052513"/>
            <a:ext cx="3878263" cy="5033962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4868863" y="1052513"/>
            <a:ext cx="3879850" cy="5033962"/>
          </a:xfrm>
        </p:spPr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C72AE-F0CA-4EA4-9B74-2E888F438133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"/>
          <p:cNvSpPr>
            <a:spLocks noChangeArrowheads="1"/>
          </p:cNvSpPr>
          <p:nvPr/>
        </p:nvSpPr>
        <p:spPr bwMode="auto">
          <a:xfrm>
            <a:off x="-25400" y="0"/>
            <a:ext cx="762000" cy="6943725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475E00"/>
              </a:gs>
            </a:gsLst>
            <a:lin ang="54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el-GR" altLang="el-GR" sz="1800"/>
          </a:p>
        </p:txBody>
      </p:sp>
      <p:sp>
        <p:nvSpPr>
          <p:cNvPr id="270341" name="Freeform 5"/>
          <p:cNvSpPr>
            <a:spLocks/>
          </p:cNvSpPr>
          <p:nvPr/>
        </p:nvSpPr>
        <p:spPr bwMode="auto">
          <a:xfrm>
            <a:off x="-8965" y="7550"/>
            <a:ext cx="9061818" cy="6000525"/>
          </a:xfrm>
          <a:custGeom>
            <a:avLst/>
            <a:gdLst>
              <a:gd name="T0" fmla="*/ 1728 w 1728"/>
              <a:gd name="T1" fmla="*/ 0 h 735"/>
              <a:gd name="T2" fmla="*/ 1728 w 1728"/>
              <a:gd name="T3" fmla="*/ 480 h 735"/>
              <a:gd name="T4" fmla="*/ 380 w 1728"/>
              <a:gd name="T5" fmla="*/ 482 h 735"/>
              <a:gd name="T6" fmla="*/ 354 w 1728"/>
              <a:gd name="T7" fmla="*/ 480 h 735"/>
              <a:gd name="T8" fmla="*/ 308 w 1728"/>
              <a:gd name="T9" fmla="*/ 489 h 735"/>
              <a:gd name="T10" fmla="*/ 246 w 1728"/>
              <a:gd name="T11" fmla="*/ 531 h 735"/>
              <a:gd name="T12" fmla="*/ 206 w 1728"/>
              <a:gd name="T13" fmla="*/ 597 h 735"/>
              <a:gd name="T14" fmla="*/ 192 w 1728"/>
              <a:gd name="T15" fmla="*/ 666 h 735"/>
              <a:gd name="T16" fmla="*/ 192 w 1728"/>
              <a:gd name="T17" fmla="*/ 735 h 735"/>
              <a:gd name="T18" fmla="*/ 0 w 1728"/>
              <a:gd name="T19" fmla="*/ 735 h 735"/>
              <a:gd name="T20" fmla="*/ 0 w 1728"/>
              <a:gd name="T21" fmla="*/ 480 h 735"/>
              <a:gd name="T22" fmla="*/ 0 w 1728"/>
              <a:gd name="T23" fmla="*/ 0 h 735"/>
              <a:gd name="T24" fmla="*/ 1728 w 1728"/>
              <a:gd name="T25" fmla="*/ 0 h 735"/>
              <a:gd name="connsiteX0" fmla="*/ 10000 w 10000"/>
              <a:gd name="connsiteY0" fmla="*/ 0 h 10000"/>
              <a:gd name="connsiteX1" fmla="*/ 10000 w 10000"/>
              <a:gd name="connsiteY1" fmla="*/ 6531 h 10000"/>
              <a:gd name="connsiteX2" fmla="*/ 2199 w 10000"/>
              <a:gd name="connsiteY2" fmla="*/ 6558 h 10000"/>
              <a:gd name="connsiteX3" fmla="*/ 2049 w 10000"/>
              <a:gd name="connsiteY3" fmla="*/ 6531 h 10000"/>
              <a:gd name="connsiteX4" fmla="*/ 1244 w 10000"/>
              <a:gd name="connsiteY4" fmla="*/ 6362 h 10000"/>
              <a:gd name="connsiteX5" fmla="*/ 1424 w 10000"/>
              <a:gd name="connsiteY5" fmla="*/ 7224 h 10000"/>
              <a:gd name="connsiteX6" fmla="*/ 1192 w 10000"/>
              <a:gd name="connsiteY6" fmla="*/ 8122 h 10000"/>
              <a:gd name="connsiteX7" fmla="*/ 1111 w 10000"/>
              <a:gd name="connsiteY7" fmla="*/ 9061 h 10000"/>
              <a:gd name="connsiteX8" fmla="*/ 1111 w 10000"/>
              <a:gd name="connsiteY8" fmla="*/ 10000 h 10000"/>
              <a:gd name="connsiteX9" fmla="*/ 0 w 10000"/>
              <a:gd name="connsiteY9" fmla="*/ 10000 h 10000"/>
              <a:gd name="connsiteX10" fmla="*/ 0 w 10000"/>
              <a:gd name="connsiteY10" fmla="*/ 6531 h 10000"/>
              <a:gd name="connsiteX11" fmla="*/ 0 w 10000"/>
              <a:gd name="connsiteY11" fmla="*/ 0 h 10000"/>
              <a:gd name="connsiteX12" fmla="*/ 10000 w 10000"/>
              <a:gd name="connsiteY12" fmla="*/ 0 h 10000"/>
              <a:gd name="connsiteX0" fmla="*/ 10000 w 10000"/>
              <a:gd name="connsiteY0" fmla="*/ 0 h 10000"/>
              <a:gd name="connsiteX1" fmla="*/ 10000 w 10000"/>
              <a:gd name="connsiteY1" fmla="*/ 6531 h 10000"/>
              <a:gd name="connsiteX2" fmla="*/ 2199 w 10000"/>
              <a:gd name="connsiteY2" fmla="*/ 6558 h 10000"/>
              <a:gd name="connsiteX3" fmla="*/ 2049 w 10000"/>
              <a:gd name="connsiteY3" fmla="*/ 6531 h 10000"/>
              <a:gd name="connsiteX4" fmla="*/ 1244 w 10000"/>
              <a:gd name="connsiteY4" fmla="*/ 6362 h 10000"/>
              <a:gd name="connsiteX5" fmla="*/ 857 w 10000"/>
              <a:gd name="connsiteY5" fmla="*/ 8272 h 10000"/>
              <a:gd name="connsiteX6" fmla="*/ 1192 w 10000"/>
              <a:gd name="connsiteY6" fmla="*/ 8122 h 10000"/>
              <a:gd name="connsiteX7" fmla="*/ 1111 w 10000"/>
              <a:gd name="connsiteY7" fmla="*/ 9061 h 10000"/>
              <a:gd name="connsiteX8" fmla="*/ 1111 w 10000"/>
              <a:gd name="connsiteY8" fmla="*/ 10000 h 10000"/>
              <a:gd name="connsiteX9" fmla="*/ 0 w 10000"/>
              <a:gd name="connsiteY9" fmla="*/ 10000 h 10000"/>
              <a:gd name="connsiteX10" fmla="*/ 0 w 10000"/>
              <a:gd name="connsiteY10" fmla="*/ 6531 h 10000"/>
              <a:gd name="connsiteX11" fmla="*/ 0 w 10000"/>
              <a:gd name="connsiteY11" fmla="*/ 0 h 10000"/>
              <a:gd name="connsiteX12" fmla="*/ 10000 w 10000"/>
              <a:gd name="connsiteY12" fmla="*/ 0 h 10000"/>
              <a:gd name="connsiteX0" fmla="*/ 10000 w 10000"/>
              <a:gd name="connsiteY0" fmla="*/ 0 h 10000"/>
              <a:gd name="connsiteX1" fmla="*/ 10000 w 10000"/>
              <a:gd name="connsiteY1" fmla="*/ 6531 h 10000"/>
              <a:gd name="connsiteX2" fmla="*/ 2199 w 10000"/>
              <a:gd name="connsiteY2" fmla="*/ 6558 h 10000"/>
              <a:gd name="connsiteX3" fmla="*/ 2049 w 10000"/>
              <a:gd name="connsiteY3" fmla="*/ 6531 h 10000"/>
              <a:gd name="connsiteX4" fmla="*/ 1244 w 10000"/>
              <a:gd name="connsiteY4" fmla="*/ 6362 h 10000"/>
              <a:gd name="connsiteX5" fmla="*/ 857 w 10000"/>
              <a:gd name="connsiteY5" fmla="*/ 8272 h 10000"/>
              <a:gd name="connsiteX6" fmla="*/ 1192 w 10000"/>
              <a:gd name="connsiteY6" fmla="*/ 8122 h 10000"/>
              <a:gd name="connsiteX7" fmla="*/ 927 w 10000"/>
              <a:gd name="connsiteY7" fmla="*/ 9818 h 10000"/>
              <a:gd name="connsiteX8" fmla="*/ 1111 w 10000"/>
              <a:gd name="connsiteY8" fmla="*/ 10000 h 10000"/>
              <a:gd name="connsiteX9" fmla="*/ 0 w 10000"/>
              <a:gd name="connsiteY9" fmla="*/ 10000 h 10000"/>
              <a:gd name="connsiteX10" fmla="*/ 0 w 10000"/>
              <a:gd name="connsiteY10" fmla="*/ 6531 h 10000"/>
              <a:gd name="connsiteX11" fmla="*/ 0 w 10000"/>
              <a:gd name="connsiteY11" fmla="*/ 0 h 10000"/>
              <a:gd name="connsiteX12" fmla="*/ 10000 w 10000"/>
              <a:gd name="connsiteY12" fmla="*/ 0 h 10000"/>
              <a:gd name="connsiteX0" fmla="*/ 10000 w 10000"/>
              <a:gd name="connsiteY0" fmla="*/ 0 h 21001"/>
              <a:gd name="connsiteX1" fmla="*/ 10000 w 10000"/>
              <a:gd name="connsiteY1" fmla="*/ 6531 h 21001"/>
              <a:gd name="connsiteX2" fmla="*/ 2199 w 10000"/>
              <a:gd name="connsiteY2" fmla="*/ 6558 h 21001"/>
              <a:gd name="connsiteX3" fmla="*/ 2049 w 10000"/>
              <a:gd name="connsiteY3" fmla="*/ 6531 h 21001"/>
              <a:gd name="connsiteX4" fmla="*/ 1244 w 10000"/>
              <a:gd name="connsiteY4" fmla="*/ 6362 h 21001"/>
              <a:gd name="connsiteX5" fmla="*/ 857 w 10000"/>
              <a:gd name="connsiteY5" fmla="*/ 8272 h 21001"/>
              <a:gd name="connsiteX6" fmla="*/ 1192 w 10000"/>
              <a:gd name="connsiteY6" fmla="*/ 8122 h 21001"/>
              <a:gd name="connsiteX7" fmla="*/ 927 w 10000"/>
              <a:gd name="connsiteY7" fmla="*/ 9818 h 21001"/>
              <a:gd name="connsiteX8" fmla="*/ 1097 w 10000"/>
              <a:gd name="connsiteY8" fmla="*/ 21001 h 21001"/>
              <a:gd name="connsiteX9" fmla="*/ 0 w 10000"/>
              <a:gd name="connsiteY9" fmla="*/ 10000 h 21001"/>
              <a:gd name="connsiteX10" fmla="*/ 0 w 10000"/>
              <a:gd name="connsiteY10" fmla="*/ 6531 h 21001"/>
              <a:gd name="connsiteX11" fmla="*/ 0 w 10000"/>
              <a:gd name="connsiteY11" fmla="*/ 0 h 21001"/>
              <a:gd name="connsiteX12" fmla="*/ 10000 w 10000"/>
              <a:gd name="connsiteY12" fmla="*/ 0 h 21001"/>
              <a:gd name="connsiteX0" fmla="*/ 10000 w 10000"/>
              <a:gd name="connsiteY0" fmla="*/ 0 h 21034"/>
              <a:gd name="connsiteX1" fmla="*/ 10000 w 10000"/>
              <a:gd name="connsiteY1" fmla="*/ 6531 h 21034"/>
              <a:gd name="connsiteX2" fmla="*/ 2199 w 10000"/>
              <a:gd name="connsiteY2" fmla="*/ 6558 h 21034"/>
              <a:gd name="connsiteX3" fmla="*/ 2049 w 10000"/>
              <a:gd name="connsiteY3" fmla="*/ 6531 h 21034"/>
              <a:gd name="connsiteX4" fmla="*/ 1244 w 10000"/>
              <a:gd name="connsiteY4" fmla="*/ 6362 h 21034"/>
              <a:gd name="connsiteX5" fmla="*/ 857 w 10000"/>
              <a:gd name="connsiteY5" fmla="*/ 8272 h 21034"/>
              <a:gd name="connsiteX6" fmla="*/ 1192 w 10000"/>
              <a:gd name="connsiteY6" fmla="*/ 8122 h 21034"/>
              <a:gd name="connsiteX7" fmla="*/ 927 w 10000"/>
              <a:gd name="connsiteY7" fmla="*/ 9818 h 21034"/>
              <a:gd name="connsiteX8" fmla="*/ 1097 w 10000"/>
              <a:gd name="connsiteY8" fmla="*/ 21001 h 21034"/>
              <a:gd name="connsiteX9" fmla="*/ 524 w 10000"/>
              <a:gd name="connsiteY9" fmla="*/ 20660 h 21034"/>
              <a:gd name="connsiteX10" fmla="*/ 0 w 10000"/>
              <a:gd name="connsiteY10" fmla="*/ 10000 h 21034"/>
              <a:gd name="connsiteX11" fmla="*/ 0 w 10000"/>
              <a:gd name="connsiteY11" fmla="*/ 6531 h 21034"/>
              <a:gd name="connsiteX12" fmla="*/ 0 w 10000"/>
              <a:gd name="connsiteY12" fmla="*/ 0 h 21034"/>
              <a:gd name="connsiteX13" fmla="*/ 10000 w 10000"/>
              <a:gd name="connsiteY13" fmla="*/ 0 h 21034"/>
              <a:gd name="connsiteX0" fmla="*/ 10000 w 10000"/>
              <a:gd name="connsiteY0" fmla="*/ 0 h 34156"/>
              <a:gd name="connsiteX1" fmla="*/ 10000 w 10000"/>
              <a:gd name="connsiteY1" fmla="*/ 6531 h 34156"/>
              <a:gd name="connsiteX2" fmla="*/ 2199 w 10000"/>
              <a:gd name="connsiteY2" fmla="*/ 6558 h 34156"/>
              <a:gd name="connsiteX3" fmla="*/ 2049 w 10000"/>
              <a:gd name="connsiteY3" fmla="*/ 6531 h 34156"/>
              <a:gd name="connsiteX4" fmla="*/ 1244 w 10000"/>
              <a:gd name="connsiteY4" fmla="*/ 6362 h 34156"/>
              <a:gd name="connsiteX5" fmla="*/ 857 w 10000"/>
              <a:gd name="connsiteY5" fmla="*/ 8272 h 34156"/>
              <a:gd name="connsiteX6" fmla="*/ 1192 w 10000"/>
              <a:gd name="connsiteY6" fmla="*/ 8122 h 34156"/>
              <a:gd name="connsiteX7" fmla="*/ 927 w 10000"/>
              <a:gd name="connsiteY7" fmla="*/ 9818 h 34156"/>
              <a:gd name="connsiteX8" fmla="*/ 1267 w 10000"/>
              <a:gd name="connsiteY8" fmla="*/ 34156 h 34156"/>
              <a:gd name="connsiteX9" fmla="*/ 524 w 10000"/>
              <a:gd name="connsiteY9" fmla="*/ 20660 h 34156"/>
              <a:gd name="connsiteX10" fmla="*/ 0 w 10000"/>
              <a:gd name="connsiteY10" fmla="*/ 10000 h 34156"/>
              <a:gd name="connsiteX11" fmla="*/ 0 w 10000"/>
              <a:gd name="connsiteY11" fmla="*/ 6531 h 34156"/>
              <a:gd name="connsiteX12" fmla="*/ 0 w 10000"/>
              <a:gd name="connsiteY12" fmla="*/ 0 h 34156"/>
              <a:gd name="connsiteX13" fmla="*/ 10000 w 10000"/>
              <a:gd name="connsiteY13" fmla="*/ 0 h 34156"/>
              <a:gd name="connsiteX0" fmla="*/ 10000 w 10000"/>
              <a:gd name="connsiteY0" fmla="*/ 0 h 34156"/>
              <a:gd name="connsiteX1" fmla="*/ 10000 w 10000"/>
              <a:gd name="connsiteY1" fmla="*/ 6531 h 34156"/>
              <a:gd name="connsiteX2" fmla="*/ 2199 w 10000"/>
              <a:gd name="connsiteY2" fmla="*/ 6558 h 34156"/>
              <a:gd name="connsiteX3" fmla="*/ 2049 w 10000"/>
              <a:gd name="connsiteY3" fmla="*/ 6531 h 34156"/>
              <a:gd name="connsiteX4" fmla="*/ 1244 w 10000"/>
              <a:gd name="connsiteY4" fmla="*/ 6362 h 34156"/>
              <a:gd name="connsiteX5" fmla="*/ 857 w 10000"/>
              <a:gd name="connsiteY5" fmla="*/ 8272 h 34156"/>
              <a:gd name="connsiteX6" fmla="*/ 1192 w 10000"/>
              <a:gd name="connsiteY6" fmla="*/ 8122 h 34156"/>
              <a:gd name="connsiteX7" fmla="*/ 927 w 10000"/>
              <a:gd name="connsiteY7" fmla="*/ 9818 h 34156"/>
              <a:gd name="connsiteX8" fmla="*/ 1267 w 10000"/>
              <a:gd name="connsiteY8" fmla="*/ 34156 h 34156"/>
              <a:gd name="connsiteX9" fmla="*/ 227 w 10000"/>
              <a:gd name="connsiteY9" fmla="*/ 21475 h 34156"/>
              <a:gd name="connsiteX10" fmla="*/ 0 w 10000"/>
              <a:gd name="connsiteY10" fmla="*/ 10000 h 34156"/>
              <a:gd name="connsiteX11" fmla="*/ 0 w 10000"/>
              <a:gd name="connsiteY11" fmla="*/ 6531 h 34156"/>
              <a:gd name="connsiteX12" fmla="*/ 0 w 10000"/>
              <a:gd name="connsiteY12" fmla="*/ 0 h 34156"/>
              <a:gd name="connsiteX13" fmla="*/ 10000 w 10000"/>
              <a:gd name="connsiteY13" fmla="*/ 0 h 34156"/>
              <a:gd name="connsiteX0" fmla="*/ 10000 w 10000"/>
              <a:gd name="connsiteY0" fmla="*/ 0 h 34156"/>
              <a:gd name="connsiteX1" fmla="*/ 10000 w 10000"/>
              <a:gd name="connsiteY1" fmla="*/ 6531 h 34156"/>
              <a:gd name="connsiteX2" fmla="*/ 2199 w 10000"/>
              <a:gd name="connsiteY2" fmla="*/ 6558 h 34156"/>
              <a:gd name="connsiteX3" fmla="*/ 2049 w 10000"/>
              <a:gd name="connsiteY3" fmla="*/ 6531 h 34156"/>
              <a:gd name="connsiteX4" fmla="*/ 1286 w 10000"/>
              <a:gd name="connsiteY4" fmla="*/ 6769 h 34156"/>
              <a:gd name="connsiteX5" fmla="*/ 857 w 10000"/>
              <a:gd name="connsiteY5" fmla="*/ 8272 h 34156"/>
              <a:gd name="connsiteX6" fmla="*/ 1192 w 10000"/>
              <a:gd name="connsiteY6" fmla="*/ 8122 h 34156"/>
              <a:gd name="connsiteX7" fmla="*/ 927 w 10000"/>
              <a:gd name="connsiteY7" fmla="*/ 9818 h 34156"/>
              <a:gd name="connsiteX8" fmla="*/ 1267 w 10000"/>
              <a:gd name="connsiteY8" fmla="*/ 34156 h 34156"/>
              <a:gd name="connsiteX9" fmla="*/ 227 w 10000"/>
              <a:gd name="connsiteY9" fmla="*/ 21475 h 34156"/>
              <a:gd name="connsiteX10" fmla="*/ 0 w 10000"/>
              <a:gd name="connsiteY10" fmla="*/ 10000 h 34156"/>
              <a:gd name="connsiteX11" fmla="*/ 0 w 10000"/>
              <a:gd name="connsiteY11" fmla="*/ 6531 h 34156"/>
              <a:gd name="connsiteX12" fmla="*/ 0 w 10000"/>
              <a:gd name="connsiteY12" fmla="*/ 0 h 34156"/>
              <a:gd name="connsiteX13" fmla="*/ 10000 w 10000"/>
              <a:gd name="connsiteY13" fmla="*/ 0 h 34156"/>
              <a:gd name="connsiteX0" fmla="*/ 10000 w 10000"/>
              <a:gd name="connsiteY0" fmla="*/ 0 h 34156"/>
              <a:gd name="connsiteX1" fmla="*/ 10000 w 10000"/>
              <a:gd name="connsiteY1" fmla="*/ 6531 h 34156"/>
              <a:gd name="connsiteX2" fmla="*/ 2199 w 10000"/>
              <a:gd name="connsiteY2" fmla="*/ 6558 h 34156"/>
              <a:gd name="connsiteX3" fmla="*/ 1383 w 10000"/>
              <a:gd name="connsiteY3" fmla="*/ 6298 h 34156"/>
              <a:gd name="connsiteX4" fmla="*/ 1286 w 10000"/>
              <a:gd name="connsiteY4" fmla="*/ 6769 h 34156"/>
              <a:gd name="connsiteX5" fmla="*/ 857 w 10000"/>
              <a:gd name="connsiteY5" fmla="*/ 8272 h 34156"/>
              <a:gd name="connsiteX6" fmla="*/ 1192 w 10000"/>
              <a:gd name="connsiteY6" fmla="*/ 8122 h 34156"/>
              <a:gd name="connsiteX7" fmla="*/ 927 w 10000"/>
              <a:gd name="connsiteY7" fmla="*/ 9818 h 34156"/>
              <a:gd name="connsiteX8" fmla="*/ 1267 w 10000"/>
              <a:gd name="connsiteY8" fmla="*/ 34156 h 34156"/>
              <a:gd name="connsiteX9" fmla="*/ 227 w 10000"/>
              <a:gd name="connsiteY9" fmla="*/ 21475 h 34156"/>
              <a:gd name="connsiteX10" fmla="*/ 0 w 10000"/>
              <a:gd name="connsiteY10" fmla="*/ 10000 h 34156"/>
              <a:gd name="connsiteX11" fmla="*/ 0 w 10000"/>
              <a:gd name="connsiteY11" fmla="*/ 6531 h 34156"/>
              <a:gd name="connsiteX12" fmla="*/ 0 w 10000"/>
              <a:gd name="connsiteY12" fmla="*/ 0 h 34156"/>
              <a:gd name="connsiteX13" fmla="*/ 10000 w 10000"/>
              <a:gd name="connsiteY13" fmla="*/ 0 h 34156"/>
              <a:gd name="connsiteX0" fmla="*/ 10000 w 10000"/>
              <a:gd name="connsiteY0" fmla="*/ 0 h 34156"/>
              <a:gd name="connsiteX1" fmla="*/ 10000 w 10000"/>
              <a:gd name="connsiteY1" fmla="*/ 6531 h 34156"/>
              <a:gd name="connsiteX2" fmla="*/ 2157 w 10000"/>
              <a:gd name="connsiteY2" fmla="*/ 5743 h 34156"/>
              <a:gd name="connsiteX3" fmla="*/ 1383 w 10000"/>
              <a:gd name="connsiteY3" fmla="*/ 6298 h 34156"/>
              <a:gd name="connsiteX4" fmla="*/ 1286 w 10000"/>
              <a:gd name="connsiteY4" fmla="*/ 6769 h 34156"/>
              <a:gd name="connsiteX5" fmla="*/ 857 w 10000"/>
              <a:gd name="connsiteY5" fmla="*/ 8272 h 34156"/>
              <a:gd name="connsiteX6" fmla="*/ 1192 w 10000"/>
              <a:gd name="connsiteY6" fmla="*/ 8122 h 34156"/>
              <a:gd name="connsiteX7" fmla="*/ 927 w 10000"/>
              <a:gd name="connsiteY7" fmla="*/ 9818 h 34156"/>
              <a:gd name="connsiteX8" fmla="*/ 1267 w 10000"/>
              <a:gd name="connsiteY8" fmla="*/ 34156 h 34156"/>
              <a:gd name="connsiteX9" fmla="*/ 227 w 10000"/>
              <a:gd name="connsiteY9" fmla="*/ 21475 h 34156"/>
              <a:gd name="connsiteX10" fmla="*/ 0 w 10000"/>
              <a:gd name="connsiteY10" fmla="*/ 10000 h 34156"/>
              <a:gd name="connsiteX11" fmla="*/ 0 w 10000"/>
              <a:gd name="connsiteY11" fmla="*/ 6531 h 34156"/>
              <a:gd name="connsiteX12" fmla="*/ 0 w 10000"/>
              <a:gd name="connsiteY12" fmla="*/ 0 h 34156"/>
              <a:gd name="connsiteX13" fmla="*/ 10000 w 10000"/>
              <a:gd name="connsiteY13" fmla="*/ 0 h 34156"/>
              <a:gd name="connsiteX0" fmla="*/ 10000 w 15114"/>
              <a:gd name="connsiteY0" fmla="*/ 0 h 34156"/>
              <a:gd name="connsiteX1" fmla="*/ 15114 w 15114"/>
              <a:gd name="connsiteY1" fmla="*/ 5832 h 34156"/>
              <a:gd name="connsiteX2" fmla="*/ 2157 w 15114"/>
              <a:gd name="connsiteY2" fmla="*/ 5743 h 34156"/>
              <a:gd name="connsiteX3" fmla="*/ 1383 w 15114"/>
              <a:gd name="connsiteY3" fmla="*/ 6298 h 34156"/>
              <a:gd name="connsiteX4" fmla="*/ 1286 w 15114"/>
              <a:gd name="connsiteY4" fmla="*/ 6769 h 34156"/>
              <a:gd name="connsiteX5" fmla="*/ 857 w 15114"/>
              <a:gd name="connsiteY5" fmla="*/ 8272 h 34156"/>
              <a:gd name="connsiteX6" fmla="*/ 1192 w 15114"/>
              <a:gd name="connsiteY6" fmla="*/ 8122 h 34156"/>
              <a:gd name="connsiteX7" fmla="*/ 927 w 15114"/>
              <a:gd name="connsiteY7" fmla="*/ 9818 h 34156"/>
              <a:gd name="connsiteX8" fmla="*/ 1267 w 15114"/>
              <a:gd name="connsiteY8" fmla="*/ 34156 h 34156"/>
              <a:gd name="connsiteX9" fmla="*/ 227 w 15114"/>
              <a:gd name="connsiteY9" fmla="*/ 21475 h 34156"/>
              <a:gd name="connsiteX10" fmla="*/ 0 w 15114"/>
              <a:gd name="connsiteY10" fmla="*/ 10000 h 34156"/>
              <a:gd name="connsiteX11" fmla="*/ 0 w 15114"/>
              <a:gd name="connsiteY11" fmla="*/ 6531 h 34156"/>
              <a:gd name="connsiteX12" fmla="*/ 0 w 15114"/>
              <a:gd name="connsiteY12" fmla="*/ 0 h 34156"/>
              <a:gd name="connsiteX13" fmla="*/ 10000 w 15114"/>
              <a:gd name="connsiteY13" fmla="*/ 0 h 34156"/>
              <a:gd name="connsiteX0" fmla="*/ 10000 w 15114"/>
              <a:gd name="connsiteY0" fmla="*/ 0 h 34156"/>
              <a:gd name="connsiteX1" fmla="*/ 15114 w 15114"/>
              <a:gd name="connsiteY1" fmla="*/ 5832 h 34156"/>
              <a:gd name="connsiteX2" fmla="*/ 2157 w 15114"/>
              <a:gd name="connsiteY2" fmla="*/ 5743 h 34156"/>
              <a:gd name="connsiteX3" fmla="*/ 1383 w 15114"/>
              <a:gd name="connsiteY3" fmla="*/ 6298 h 34156"/>
              <a:gd name="connsiteX4" fmla="*/ 1286 w 15114"/>
              <a:gd name="connsiteY4" fmla="*/ 6769 h 34156"/>
              <a:gd name="connsiteX5" fmla="*/ 857 w 15114"/>
              <a:gd name="connsiteY5" fmla="*/ 8272 h 34156"/>
              <a:gd name="connsiteX6" fmla="*/ 1192 w 15114"/>
              <a:gd name="connsiteY6" fmla="*/ 8122 h 34156"/>
              <a:gd name="connsiteX7" fmla="*/ 927 w 15114"/>
              <a:gd name="connsiteY7" fmla="*/ 9818 h 34156"/>
              <a:gd name="connsiteX8" fmla="*/ 1267 w 15114"/>
              <a:gd name="connsiteY8" fmla="*/ 34156 h 34156"/>
              <a:gd name="connsiteX9" fmla="*/ 227 w 15114"/>
              <a:gd name="connsiteY9" fmla="*/ 21475 h 34156"/>
              <a:gd name="connsiteX10" fmla="*/ 0 w 15114"/>
              <a:gd name="connsiteY10" fmla="*/ 10000 h 34156"/>
              <a:gd name="connsiteX11" fmla="*/ 0 w 15114"/>
              <a:gd name="connsiteY11" fmla="*/ 6531 h 34156"/>
              <a:gd name="connsiteX12" fmla="*/ 0 w 15114"/>
              <a:gd name="connsiteY12" fmla="*/ 0 h 34156"/>
              <a:gd name="connsiteX13" fmla="*/ 10000 w 15114"/>
              <a:gd name="connsiteY13" fmla="*/ 0 h 34156"/>
              <a:gd name="connsiteX0" fmla="*/ 10000 w 15743"/>
              <a:gd name="connsiteY0" fmla="*/ 0 h 34156"/>
              <a:gd name="connsiteX1" fmla="*/ 14549 w 15743"/>
              <a:gd name="connsiteY1" fmla="*/ 1451 h 34156"/>
              <a:gd name="connsiteX2" fmla="*/ 15114 w 15743"/>
              <a:gd name="connsiteY2" fmla="*/ 5832 h 34156"/>
              <a:gd name="connsiteX3" fmla="*/ 2157 w 15743"/>
              <a:gd name="connsiteY3" fmla="*/ 5743 h 34156"/>
              <a:gd name="connsiteX4" fmla="*/ 1383 w 15743"/>
              <a:gd name="connsiteY4" fmla="*/ 6298 h 34156"/>
              <a:gd name="connsiteX5" fmla="*/ 1286 w 15743"/>
              <a:gd name="connsiteY5" fmla="*/ 6769 h 34156"/>
              <a:gd name="connsiteX6" fmla="*/ 857 w 15743"/>
              <a:gd name="connsiteY6" fmla="*/ 8272 h 34156"/>
              <a:gd name="connsiteX7" fmla="*/ 1192 w 15743"/>
              <a:gd name="connsiteY7" fmla="*/ 8122 h 34156"/>
              <a:gd name="connsiteX8" fmla="*/ 927 w 15743"/>
              <a:gd name="connsiteY8" fmla="*/ 9818 h 34156"/>
              <a:gd name="connsiteX9" fmla="*/ 1267 w 15743"/>
              <a:gd name="connsiteY9" fmla="*/ 34156 h 34156"/>
              <a:gd name="connsiteX10" fmla="*/ 227 w 15743"/>
              <a:gd name="connsiteY10" fmla="*/ 21475 h 34156"/>
              <a:gd name="connsiteX11" fmla="*/ 0 w 15743"/>
              <a:gd name="connsiteY11" fmla="*/ 10000 h 34156"/>
              <a:gd name="connsiteX12" fmla="*/ 0 w 15743"/>
              <a:gd name="connsiteY12" fmla="*/ 6531 h 34156"/>
              <a:gd name="connsiteX13" fmla="*/ 0 w 15743"/>
              <a:gd name="connsiteY13" fmla="*/ 0 h 34156"/>
              <a:gd name="connsiteX14" fmla="*/ 10000 w 15743"/>
              <a:gd name="connsiteY14" fmla="*/ 0 h 34156"/>
              <a:gd name="connsiteX0" fmla="*/ 10000 w 15663"/>
              <a:gd name="connsiteY0" fmla="*/ 0 h 34156"/>
              <a:gd name="connsiteX1" fmla="*/ 14549 w 15663"/>
              <a:gd name="connsiteY1" fmla="*/ 1451 h 34156"/>
              <a:gd name="connsiteX2" fmla="*/ 15114 w 15663"/>
              <a:gd name="connsiteY2" fmla="*/ 5832 h 34156"/>
              <a:gd name="connsiteX3" fmla="*/ 2157 w 15663"/>
              <a:gd name="connsiteY3" fmla="*/ 5743 h 34156"/>
              <a:gd name="connsiteX4" fmla="*/ 1383 w 15663"/>
              <a:gd name="connsiteY4" fmla="*/ 6298 h 34156"/>
              <a:gd name="connsiteX5" fmla="*/ 1286 w 15663"/>
              <a:gd name="connsiteY5" fmla="*/ 6769 h 34156"/>
              <a:gd name="connsiteX6" fmla="*/ 857 w 15663"/>
              <a:gd name="connsiteY6" fmla="*/ 8272 h 34156"/>
              <a:gd name="connsiteX7" fmla="*/ 1192 w 15663"/>
              <a:gd name="connsiteY7" fmla="*/ 8122 h 34156"/>
              <a:gd name="connsiteX8" fmla="*/ 927 w 15663"/>
              <a:gd name="connsiteY8" fmla="*/ 9818 h 34156"/>
              <a:gd name="connsiteX9" fmla="*/ 1267 w 15663"/>
              <a:gd name="connsiteY9" fmla="*/ 34156 h 34156"/>
              <a:gd name="connsiteX10" fmla="*/ 227 w 15663"/>
              <a:gd name="connsiteY10" fmla="*/ 21475 h 34156"/>
              <a:gd name="connsiteX11" fmla="*/ 0 w 15663"/>
              <a:gd name="connsiteY11" fmla="*/ 10000 h 34156"/>
              <a:gd name="connsiteX12" fmla="*/ 0 w 15663"/>
              <a:gd name="connsiteY12" fmla="*/ 6531 h 34156"/>
              <a:gd name="connsiteX13" fmla="*/ 0 w 15663"/>
              <a:gd name="connsiteY13" fmla="*/ 0 h 34156"/>
              <a:gd name="connsiteX14" fmla="*/ 10000 w 15663"/>
              <a:gd name="connsiteY14" fmla="*/ 0 h 34156"/>
              <a:gd name="connsiteX0" fmla="*/ 10000 w 15821"/>
              <a:gd name="connsiteY0" fmla="*/ 35 h 34191"/>
              <a:gd name="connsiteX1" fmla="*/ 15117 w 15821"/>
              <a:gd name="connsiteY1" fmla="*/ 708 h 34191"/>
              <a:gd name="connsiteX2" fmla="*/ 15114 w 15821"/>
              <a:gd name="connsiteY2" fmla="*/ 5867 h 34191"/>
              <a:gd name="connsiteX3" fmla="*/ 2157 w 15821"/>
              <a:gd name="connsiteY3" fmla="*/ 5778 h 34191"/>
              <a:gd name="connsiteX4" fmla="*/ 1383 w 15821"/>
              <a:gd name="connsiteY4" fmla="*/ 6333 h 34191"/>
              <a:gd name="connsiteX5" fmla="*/ 1286 w 15821"/>
              <a:gd name="connsiteY5" fmla="*/ 6804 h 34191"/>
              <a:gd name="connsiteX6" fmla="*/ 857 w 15821"/>
              <a:gd name="connsiteY6" fmla="*/ 8307 h 34191"/>
              <a:gd name="connsiteX7" fmla="*/ 1192 w 15821"/>
              <a:gd name="connsiteY7" fmla="*/ 8157 h 34191"/>
              <a:gd name="connsiteX8" fmla="*/ 927 w 15821"/>
              <a:gd name="connsiteY8" fmla="*/ 9853 h 34191"/>
              <a:gd name="connsiteX9" fmla="*/ 1267 w 15821"/>
              <a:gd name="connsiteY9" fmla="*/ 34191 h 34191"/>
              <a:gd name="connsiteX10" fmla="*/ 227 w 15821"/>
              <a:gd name="connsiteY10" fmla="*/ 21510 h 34191"/>
              <a:gd name="connsiteX11" fmla="*/ 0 w 15821"/>
              <a:gd name="connsiteY11" fmla="*/ 10035 h 34191"/>
              <a:gd name="connsiteX12" fmla="*/ 0 w 15821"/>
              <a:gd name="connsiteY12" fmla="*/ 6566 h 34191"/>
              <a:gd name="connsiteX13" fmla="*/ 0 w 15821"/>
              <a:gd name="connsiteY13" fmla="*/ 35 h 34191"/>
              <a:gd name="connsiteX14" fmla="*/ 10000 w 15821"/>
              <a:gd name="connsiteY14" fmla="*/ 35 h 34191"/>
              <a:gd name="connsiteX0" fmla="*/ 10000 w 15719"/>
              <a:gd name="connsiteY0" fmla="*/ 35 h 34191"/>
              <a:gd name="connsiteX1" fmla="*/ 15117 w 15719"/>
              <a:gd name="connsiteY1" fmla="*/ 708 h 34191"/>
              <a:gd name="connsiteX2" fmla="*/ 15114 w 15719"/>
              <a:gd name="connsiteY2" fmla="*/ 5867 h 34191"/>
              <a:gd name="connsiteX3" fmla="*/ 2157 w 15719"/>
              <a:gd name="connsiteY3" fmla="*/ 5778 h 34191"/>
              <a:gd name="connsiteX4" fmla="*/ 1383 w 15719"/>
              <a:gd name="connsiteY4" fmla="*/ 6333 h 34191"/>
              <a:gd name="connsiteX5" fmla="*/ 1286 w 15719"/>
              <a:gd name="connsiteY5" fmla="*/ 6804 h 34191"/>
              <a:gd name="connsiteX6" fmla="*/ 857 w 15719"/>
              <a:gd name="connsiteY6" fmla="*/ 8307 h 34191"/>
              <a:gd name="connsiteX7" fmla="*/ 1192 w 15719"/>
              <a:gd name="connsiteY7" fmla="*/ 8157 h 34191"/>
              <a:gd name="connsiteX8" fmla="*/ 927 w 15719"/>
              <a:gd name="connsiteY8" fmla="*/ 9853 h 34191"/>
              <a:gd name="connsiteX9" fmla="*/ 1267 w 15719"/>
              <a:gd name="connsiteY9" fmla="*/ 34191 h 34191"/>
              <a:gd name="connsiteX10" fmla="*/ 227 w 15719"/>
              <a:gd name="connsiteY10" fmla="*/ 21510 h 34191"/>
              <a:gd name="connsiteX11" fmla="*/ 0 w 15719"/>
              <a:gd name="connsiteY11" fmla="*/ 10035 h 34191"/>
              <a:gd name="connsiteX12" fmla="*/ 0 w 15719"/>
              <a:gd name="connsiteY12" fmla="*/ 6566 h 34191"/>
              <a:gd name="connsiteX13" fmla="*/ 0 w 15719"/>
              <a:gd name="connsiteY13" fmla="*/ 35 h 34191"/>
              <a:gd name="connsiteX14" fmla="*/ 10000 w 15719"/>
              <a:gd name="connsiteY14" fmla="*/ 35 h 34191"/>
              <a:gd name="connsiteX0" fmla="*/ 10000 w 15967"/>
              <a:gd name="connsiteY0" fmla="*/ 35 h 34191"/>
              <a:gd name="connsiteX1" fmla="*/ 15117 w 15967"/>
              <a:gd name="connsiteY1" fmla="*/ 708 h 34191"/>
              <a:gd name="connsiteX2" fmla="*/ 14628 w 15967"/>
              <a:gd name="connsiteY2" fmla="*/ 10081 h 34191"/>
              <a:gd name="connsiteX3" fmla="*/ 15114 w 15967"/>
              <a:gd name="connsiteY3" fmla="*/ 5867 h 34191"/>
              <a:gd name="connsiteX4" fmla="*/ 2157 w 15967"/>
              <a:gd name="connsiteY4" fmla="*/ 5778 h 34191"/>
              <a:gd name="connsiteX5" fmla="*/ 1383 w 15967"/>
              <a:gd name="connsiteY5" fmla="*/ 6333 h 34191"/>
              <a:gd name="connsiteX6" fmla="*/ 1286 w 15967"/>
              <a:gd name="connsiteY6" fmla="*/ 6804 h 34191"/>
              <a:gd name="connsiteX7" fmla="*/ 857 w 15967"/>
              <a:gd name="connsiteY7" fmla="*/ 8307 h 34191"/>
              <a:gd name="connsiteX8" fmla="*/ 1192 w 15967"/>
              <a:gd name="connsiteY8" fmla="*/ 8157 h 34191"/>
              <a:gd name="connsiteX9" fmla="*/ 927 w 15967"/>
              <a:gd name="connsiteY9" fmla="*/ 9853 h 34191"/>
              <a:gd name="connsiteX10" fmla="*/ 1267 w 15967"/>
              <a:gd name="connsiteY10" fmla="*/ 34191 h 34191"/>
              <a:gd name="connsiteX11" fmla="*/ 227 w 15967"/>
              <a:gd name="connsiteY11" fmla="*/ 21510 h 34191"/>
              <a:gd name="connsiteX12" fmla="*/ 0 w 15967"/>
              <a:gd name="connsiteY12" fmla="*/ 10035 h 34191"/>
              <a:gd name="connsiteX13" fmla="*/ 0 w 15967"/>
              <a:gd name="connsiteY13" fmla="*/ 6566 h 34191"/>
              <a:gd name="connsiteX14" fmla="*/ 0 w 15967"/>
              <a:gd name="connsiteY14" fmla="*/ 35 h 34191"/>
              <a:gd name="connsiteX15" fmla="*/ 10000 w 15967"/>
              <a:gd name="connsiteY15" fmla="*/ 35 h 34191"/>
              <a:gd name="connsiteX0" fmla="*/ 10000 w 15405"/>
              <a:gd name="connsiteY0" fmla="*/ 35 h 34191"/>
              <a:gd name="connsiteX1" fmla="*/ 15117 w 15405"/>
              <a:gd name="connsiteY1" fmla="*/ 708 h 34191"/>
              <a:gd name="connsiteX2" fmla="*/ 14628 w 15405"/>
              <a:gd name="connsiteY2" fmla="*/ 10081 h 34191"/>
              <a:gd name="connsiteX3" fmla="*/ 12040 w 15405"/>
              <a:gd name="connsiteY3" fmla="*/ 18260 h 34191"/>
              <a:gd name="connsiteX4" fmla="*/ 2157 w 15405"/>
              <a:gd name="connsiteY4" fmla="*/ 5778 h 34191"/>
              <a:gd name="connsiteX5" fmla="*/ 1383 w 15405"/>
              <a:gd name="connsiteY5" fmla="*/ 6333 h 34191"/>
              <a:gd name="connsiteX6" fmla="*/ 1286 w 15405"/>
              <a:gd name="connsiteY6" fmla="*/ 6804 h 34191"/>
              <a:gd name="connsiteX7" fmla="*/ 857 w 15405"/>
              <a:gd name="connsiteY7" fmla="*/ 8307 h 34191"/>
              <a:gd name="connsiteX8" fmla="*/ 1192 w 15405"/>
              <a:gd name="connsiteY8" fmla="*/ 8157 h 34191"/>
              <a:gd name="connsiteX9" fmla="*/ 927 w 15405"/>
              <a:gd name="connsiteY9" fmla="*/ 9853 h 34191"/>
              <a:gd name="connsiteX10" fmla="*/ 1267 w 15405"/>
              <a:gd name="connsiteY10" fmla="*/ 34191 h 34191"/>
              <a:gd name="connsiteX11" fmla="*/ 227 w 15405"/>
              <a:gd name="connsiteY11" fmla="*/ 21510 h 34191"/>
              <a:gd name="connsiteX12" fmla="*/ 0 w 15405"/>
              <a:gd name="connsiteY12" fmla="*/ 10035 h 34191"/>
              <a:gd name="connsiteX13" fmla="*/ 0 w 15405"/>
              <a:gd name="connsiteY13" fmla="*/ 6566 h 34191"/>
              <a:gd name="connsiteX14" fmla="*/ 0 w 15405"/>
              <a:gd name="connsiteY14" fmla="*/ 35 h 34191"/>
              <a:gd name="connsiteX15" fmla="*/ 10000 w 15405"/>
              <a:gd name="connsiteY15" fmla="*/ 35 h 34191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286 w 15405"/>
              <a:gd name="connsiteY6" fmla="*/ 6804 h 40053"/>
              <a:gd name="connsiteX7" fmla="*/ 857 w 15405"/>
              <a:gd name="connsiteY7" fmla="*/ 8307 h 40053"/>
              <a:gd name="connsiteX8" fmla="*/ 1192 w 15405"/>
              <a:gd name="connsiteY8" fmla="*/ 8157 h 40053"/>
              <a:gd name="connsiteX9" fmla="*/ 927 w 15405"/>
              <a:gd name="connsiteY9" fmla="*/ 9853 h 40053"/>
              <a:gd name="connsiteX10" fmla="*/ 1267 w 15405"/>
              <a:gd name="connsiteY10" fmla="*/ 34191 h 40053"/>
              <a:gd name="connsiteX11" fmla="*/ 227 w 15405"/>
              <a:gd name="connsiteY11" fmla="*/ 21510 h 40053"/>
              <a:gd name="connsiteX12" fmla="*/ 0 w 15405"/>
              <a:gd name="connsiteY12" fmla="*/ 10035 h 40053"/>
              <a:gd name="connsiteX13" fmla="*/ 0 w 15405"/>
              <a:gd name="connsiteY13" fmla="*/ 6566 h 40053"/>
              <a:gd name="connsiteX14" fmla="*/ 0 w 15405"/>
              <a:gd name="connsiteY14" fmla="*/ 35 h 40053"/>
              <a:gd name="connsiteX15" fmla="*/ 10000 w 15405"/>
              <a:gd name="connsiteY15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192 w 15405"/>
              <a:gd name="connsiteY8" fmla="*/ 8157 h 40053"/>
              <a:gd name="connsiteX9" fmla="*/ 927 w 15405"/>
              <a:gd name="connsiteY9" fmla="*/ 9853 h 40053"/>
              <a:gd name="connsiteX10" fmla="*/ 1267 w 15405"/>
              <a:gd name="connsiteY10" fmla="*/ 34191 h 40053"/>
              <a:gd name="connsiteX11" fmla="*/ 227 w 15405"/>
              <a:gd name="connsiteY11" fmla="*/ 21510 h 40053"/>
              <a:gd name="connsiteX12" fmla="*/ 0 w 15405"/>
              <a:gd name="connsiteY12" fmla="*/ 10035 h 40053"/>
              <a:gd name="connsiteX13" fmla="*/ 0 w 15405"/>
              <a:gd name="connsiteY13" fmla="*/ 6566 h 40053"/>
              <a:gd name="connsiteX14" fmla="*/ 0 w 15405"/>
              <a:gd name="connsiteY14" fmla="*/ 35 h 40053"/>
              <a:gd name="connsiteX15" fmla="*/ 10000 w 15405"/>
              <a:gd name="connsiteY15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629 w 15405"/>
              <a:gd name="connsiteY8" fmla="*/ 10432 h 40053"/>
              <a:gd name="connsiteX9" fmla="*/ 927 w 15405"/>
              <a:gd name="connsiteY9" fmla="*/ 9853 h 40053"/>
              <a:gd name="connsiteX10" fmla="*/ 1267 w 15405"/>
              <a:gd name="connsiteY10" fmla="*/ 34191 h 40053"/>
              <a:gd name="connsiteX11" fmla="*/ 227 w 15405"/>
              <a:gd name="connsiteY11" fmla="*/ 21510 h 40053"/>
              <a:gd name="connsiteX12" fmla="*/ 0 w 15405"/>
              <a:gd name="connsiteY12" fmla="*/ 10035 h 40053"/>
              <a:gd name="connsiteX13" fmla="*/ 0 w 15405"/>
              <a:gd name="connsiteY13" fmla="*/ 6566 h 40053"/>
              <a:gd name="connsiteX14" fmla="*/ 0 w 15405"/>
              <a:gd name="connsiteY14" fmla="*/ 35 h 40053"/>
              <a:gd name="connsiteX15" fmla="*/ 10000 w 15405"/>
              <a:gd name="connsiteY15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629 w 15405"/>
              <a:gd name="connsiteY8" fmla="*/ 10432 h 40053"/>
              <a:gd name="connsiteX9" fmla="*/ 1262 w 15405"/>
              <a:gd name="connsiteY9" fmla="*/ 17457 h 40053"/>
              <a:gd name="connsiteX10" fmla="*/ 1267 w 15405"/>
              <a:gd name="connsiteY10" fmla="*/ 34191 h 40053"/>
              <a:gd name="connsiteX11" fmla="*/ 227 w 15405"/>
              <a:gd name="connsiteY11" fmla="*/ 21510 h 40053"/>
              <a:gd name="connsiteX12" fmla="*/ 0 w 15405"/>
              <a:gd name="connsiteY12" fmla="*/ 10035 h 40053"/>
              <a:gd name="connsiteX13" fmla="*/ 0 w 15405"/>
              <a:gd name="connsiteY13" fmla="*/ 6566 h 40053"/>
              <a:gd name="connsiteX14" fmla="*/ 0 w 15405"/>
              <a:gd name="connsiteY14" fmla="*/ 35 h 40053"/>
              <a:gd name="connsiteX15" fmla="*/ 10000 w 15405"/>
              <a:gd name="connsiteY15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629 w 15405"/>
              <a:gd name="connsiteY8" fmla="*/ 10432 h 40053"/>
              <a:gd name="connsiteX9" fmla="*/ 548 w 15405"/>
              <a:gd name="connsiteY9" fmla="*/ 17996 h 40053"/>
              <a:gd name="connsiteX10" fmla="*/ 1267 w 15405"/>
              <a:gd name="connsiteY10" fmla="*/ 34191 h 40053"/>
              <a:gd name="connsiteX11" fmla="*/ 227 w 15405"/>
              <a:gd name="connsiteY11" fmla="*/ 21510 h 40053"/>
              <a:gd name="connsiteX12" fmla="*/ 0 w 15405"/>
              <a:gd name="connsiteY12" fmla="*/ 10035 h 40053"/>
              <a:gd name="connsiteX13" fmla="*/ 0 w 15405"/>
              <a:gd name="connsiteY13" fmla="*/ 6566 h 40053"/>
              <a:gd name="connsiteX14" fmla="*/ 0 w 15405"/>
              <a:gd name="connsiteY14" fmla="*/ 35 h 40053"/>
              <a:gd name="connsiteX15" fmla="*/ 10000 w 15405"/>
              <a:gd name="connsiteY15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629 w 15405"/>
              <a:gd name="connsiteY8" fmla="*/ 10432 h 40053"/>
              <a:gd name="connsiteX9" fmla="*/ 548 w 15405"/>
              <a:gd name="connsiteY9" fmla="*/ 17996 h 40053"/>
              <a:gd name="connsiteX10" fmla="*/ 1267 w 15405"/>
              <a:gd name="connsiteY10" fmla="*/ 34191 h 40053"/>
              <a:gd name="connsiteX11" fmla="*/ 348 w 15405"/>
              <a:gd name="connsiteY11" fmla="*/ 38400 h 40053"/>
              <a:gd name="connsiteX12" fmla="*/ 227 w 15405"/>
              <a:gd name="connsiteY12" fmla="*/ 21510 h 40053"/>
              <a:gd name="connsiteX13" fmla="*/ 0 w 15405"/>
              <a:gd name="connsiteY13" fmla="*/ 10035 h 40053"/>
              <a:gd name="connsiteX14" fmla="*/ 0 w 15405"/>
              <a:gd name="connsiteY14" fmla="*/ 6566 h 40053"/>
              <a:gd name="connsiteX15" fmla="*/ 0 w 15405"/>
              <a:gd name="connsiteY15" fmla="*/ 35 h 40053"/>
              <a:gd name="connsiteX16" fmla="*/ 10000 w 15405"/>
              <a:gd name="connsiteY16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629 w 15405"/>
              <a:gd name="connsiteY8" fmla="*/ 10432 h 40053"/>
              <a:gd name="connsiteX9" fmla="*/ 946 w 15405"/>
              <a:gd name="connsiteY9" fmla="*/ 13254 h 40053"/>
              <a:gd name="connsiteX10" fmla="*/ 548 w 15405"/>
              <a:gd name="connsiteY10" fmla="*/ 17996 h 40053"/>
              <a:gd name="connsiteX11" fmla="*/ 1267 w 15405"/>
              <a:gd name="connsiteY11" fmla="*/ 34191 h 40053"/>
              <a:gd name="connsiteX12" fmla="*/ 348 w 15405"/>
              <a:gd name="connsiteY12" fmla="*/ 38400 h 40053"/>
              <a:gd name="connsiteX13" fmla="*/ 227 w 15405"/>
              <a:gd name="connsiteY13" fmla="*/ 21510 h 40053"/>
              <a:gd name="connsiteX14" fmla="*/ 0 w 15405"/>
              <a:gd name="connsiteY14" fmla="*/ 10035 h 40053"/>
              <a:gd name="connsiteX15" fmla="*/ 0 w 15405"/>
              <a:gd name="connsiteY15" fmla="*/ 6566 h 40053"/>
              <a:gd name="connsiteX16" fmla="*/ 0 w 15405"/>
              <a:gd name="connsiteY16" fmla="*/ 35 h 40053"/>
              <a:gd name="connsiteX17" fmla="*/ 10000 w 15405"/>
              <a:gd name="connsiteY17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629 w 15405"/>
              <a:gd name="connsiteY8" fmla="*/ 10432 h 40053"/>
              <a:gd name="connsiteX9" fmla="*/ 946 w 15405"/>
              <a:gd name="connsiteY9" fmla="*/ 11099 h 40053"/>
              <a:gd name="connsiteX10" fmla="*/ 946 w 15405"/>
              <a:gd name="connsiteY10" fmla="*/ 13254 h 40053"/>
              <a:gd name="connsiteX11" fmla="*/ 548 w 15405"/>
              <a:gd name="connsiteY11" fmla="*/ 17996 h 40053"/>
              <a:gd name="connsiteX12" fmla="*/ 1267 w 15405"/>
              <a:gd name="connsiteY12" fmla="*/ 34191 h 40053"/>
              <a:gd name="connsiteX13" fmla="*/ 348 w 15405"/>
              <a:gd name="connsiteY13" fmla="*/ 38400 h 40053"/>
              <a:gd name="connsiteX14" fmla="*/ 227 w 15405"/>
              <a:gd name="connsiteY14" fmla="*/ 21510 h 40053"/>
              <a:gd name="connsiteX15" fmla="*/ 0 w 15405"/>
              <a:gd name="connsiteY15" fmla="*/ 10035 h 40053"/>
              <a:gd name="connsiteX16" fmla="*/ 0 w 15405"/>
              <a:gd name="connsiteY16" fmla="*/ 6566 h 40053"/>
              <a:gd name="connsiteX17" fmla="*/ 0 w 15405"/>
              <a:gd name="connsiteY17" fmla="*/ 35 h 40053"/>
              <a:gd name="connsiteX18" fmla="*/ 10000 w 15405"/>
              <a:gd name="connsiteY18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104 w 15405"/>
              <a:gd name="connsiteY8" fmla="*/ 10372 h 40053"/>
              <a:gd name="connsiteX9" fmla="*/ 946 w 15405"/>
              <a:gd name="connsiteY9" fmla="*/ 11099 h 40053"/>
              <a:gd name="connsiteX10" fmla="*/ 946 w 15405"/>
              <a:gd name="connsiteY10" fmla="*/ 13254 h 40053"/>
              <a:gd name="connsiteX11" fmla="*/ 548 w 15405"/>
              <a:gd name="connsiteY11" fmla="*/ 17996 h 40053"/>
              <a:gd name="connsiteX12" fmla="*/ 1267 w 15405"/>
              <a:gd name="connsiteY12" fmla="*/ 34191 h 40053"/>
              <a:gd name="connsiteX13" fmla="*/ 348 w 15405"/>
              <a:gd name="connsiteY13" fmla="*/ 38400 h 40053"/>
              <a:gd name="connsiteX14" fmla="*/ 227 w 15405"/>
              <a:gd name="connsiteY14" fmla="*/ 21510 h 40053"/>
              <a:gd name="connsiteX15" fmla="*/ 0 w 15405"/>
              <a:gd name="connsiteY15" fmla="*/ 10035 h 40053"/>
              <a:gd name="connsiteX16" fmla="*/ 0 w 15405"/>
              <a:gd name="connsiteY16" fmla="*/ 6566 h 40053"/>
              <a:gd name="connsiteX17" fmla="*/ 0 w 15405"/>
              <a:gd name="connsiteY17" fmla="*/ 35 h 40053"/>
              <a:gd name="connsiteX18" fmla="*/ 10000 w 15405"/>
              <a:gd name="connsiteY18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104 w 15405"/>
              <a:gd name="connsiteY8" fmla="*/ 10372 h 40053"/>
              <a:gd name="connsiteX9" fmla="*/ 946 w 15405"/>
              <a:gd name="connsiteY9" fmla="*/ 11099 h 40053"/>
              <a:gd name="connsiteX10" fmla="*/ 946 w 15405"/>
              <a:gd name="connsiteY10" fmla="*/ 15290 h 40053"/>
              <a:gd name="connsiteX11" fmla="*/ 548 w 15405"/>
              <a:gd name="connsiteY11" fmla="*/ 17996 h 40053"/>
              <a:gd name="connsiteX12" fmla="*/ 1267 w 15405"/>
              <a:gd name="connsiteY12" fmla="*/ 34191 h 40053"/>
              <a:gd name="connsiteX13" fmla="*/ 348 w 15405"/>
              <a:gd name="connsiteY13" fmla="*/ 38400 h 40053"/>
              <a:gd name="connsiteX14" fmla="*/ 227 w 15405"/>
              <a:gd name="connsiteY14" fmla="*/ 21510 h 40053"/>
              <a:gd name="connsiteX15" fmla="*/ 0 w 15405"/>
              <a:gd name="connsiteY15" fmla="*/ 10035 h 40053"/>
              <a:gd name="connsiteX16" fmla="*/ 0 w 15405"/>
              <a:gd name="connsiteY16" fmla="*/ 6566 h 40053"/>
              <a:gd name="connsiteX17" fmla="*/ 0 w 15405"/>
              <a:gd name="connsiteY17" fmla="*/ 35 h 40053"/>
              <a:gd name="connsiteX18" fmla="*/ 10000 w 15405"/>
              <a:gd name="connsiteY18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104 w 15405"/>
              <a:gd name="connsiteY8" fmla="*/ 10372 h 40053"/>
              <a:gd name="connsiteX9" fmla="*/ 946 w 15405"/>
              <a:gd name="connsiteY9" fmla="*/ 11099 h 40053"/>
              <a:gd name="connsiteX10" fmla="*/ 946 w 15405"/>
              <a:gd name="connsiteY10" fmla="*/ 15290 h 40053"/>
              <a:gd name="connsiteX11" fmla="*/ 985 w 15405"/>
              <a:gd name="connsiteY11" fmla="*/ 21828 h 40053"/>
              <a:gd name="connsiteX12" fmla="*/ 1267 w 15405"/>
              <a:gd name="connsiteY12" fmla="*/ 34191 h 40053"/>
              <a:gd name="connsiteX13" fmla="*/ 348 w 15405"/>
              <a:gd name="connsiteY13" fmla="*/ 38400 h 40053"/>
              <a:gd name="connsiteX14" fmla="*/ 227 w 15405"/>
              <a:gd name="connsiteY14" fmla="*/ 21510 h 40053"/>
              <a:gd name="connsiteX15" fmla="*/ 0 w 15405"/>
              <a:gd name="connsiteY15" fmla="*/ 10035 h 40053"/>
              <a:gd name="connsiteX16" fmla="*/ 0 w 15405"/>
              <a:gd name="connsiteY16" fmla="*/ 6566 h 40053"/>
              <a:gd name="connsiteX17" fmla="*/ 0 w 15405"/>
              <a:gd name="connsiteY17" fmla="*/ 35 h 40053"/>
              <a:gd name="connsiteX18" fmla="*/ 10000 w 15405"/>
              <a:gd name="connsiteY18" fmla="*/ 35 h 40053"/>
              <a:gd name="connsiteX0" fmla="*/ 10000 w 15405"/>
              <a:gd name="connsiteY0" fmla="*/ 35 h 40053"/>
              <a:gd name="connsiteX1" fmla="*/ 15117 w 15405"/>
              <a:gd name="connsiteY1" fmla="*/ 708 h 40053"/>
              <a:gd name="connsiteX2" fmla="*/ 14628 w 15405"/>
              <a:gd name="connsiteY2" fmla="*/ 10081 h 40053"/>
              <a:gd name="connsiteX3" fmla="*/ 12565 w 15405"/>
              <a:gd name="connsiteY3" fmla="*/ 40053 h 40053"/>
              <a:gd name="connsiteX4" fmla="*/ 2157 w 15405"/>
              <a:gd name="connsiteY4" fmla="*/ 5778 h 40053"/>
              <a:gd name="connsiteX5" fmla="*/ 1383 w 15405"/>
              <a:gd name="connsiteY5" fmla="*/ 6333 h 40053"/>
              <a:gd name="connsiteX6" fmla="*/ 1359 w 15405"/>
              <a:gd name="connsiteY6" fmla="*/ 7582 h 40053"/>
              <a:gd name="connsiteX7" fmla="*/ 857 w 15405"/>
              <a:gd name="connsiteY7" fmla="*/ 8307 h 40053"/>
              <a:gd name="connsiteX8" fmla="*/ 1104 w 15405"/>
              <a:gd name="connsiteY8" fmla="*/ 10372 h 40053"/>
              <a:gd name="connsiteX9" fmla="*/ 946 w 15405"/>
              <a:gd name="connsiteY9" fmla="*/ 11099 h 40053"/>
              <a:gd name="connsiteX10" fmla="*/ 946 w 15405"/>
              <a:gd name="connsiteY10" fmla="*/ 15290 h 40053"/>
              <a:gd name="connsiteX11" fmla="*/ 985 w 15405"/>
              <a:gd name="connsiteY11" fmla="*/ 21828 h 40053"/>
              <a:gd name="connsiteX12" fmla="*/ 1267 w 15405"/>
              <a:gd name="connsiteY12" fmla="*/ 34191 h 40053"/>
              <a:gd name="connsiteX13" fmla="*/ 698 w 15405"/>
              <a:gd name="connsiteY13" fmla="*/ 35347 h 40053"/>
              <a:gd name="connsiteX14" fmla="*/ 348 w 15405"/>
              <a:gd name="connsiteY14" fmla="*/ 38400 h 40053"/>
              <a:gd name="connsiteX15" fmla="*/ 227 w 15405"/>
              <a:gd name="connsiteY15" fmla="*/ 21510 h 40053"/>
              <a:gd name="connsiteX16" fmla="*/ 0 w 15405"/>
              <a:gd name="connsiteY16" fmla="*/ 10035 h 40053"/>
              <a:gd name="connsiteX17" fmla="*/ 0 w 15405"/>
              <a:gd name="connsiteY17" fmla="*/ 6566 h 40053"/>
              <a:gd name="connsiteX18" fmla="*/ 0 w 15405"/>
              <a:gd name="connsiteY18" fmla="*/ 35 h 40053"/>
              <a:gd name="connsiteX19" fmla="*/ 10000 w 15405"/>
              <a:gd name="connsiteY19" fmla="*/ 35 h 40053"/>
              <a:gd name="connsiteX0" fmla="*/ 10000 w 15405"/>
              <a:gd name="connsiteY0" fmla="*/ 35 h 41377"/>
              <a:gd name="connsiteX1" fmla="*/ 15117 w 15405"/>
              <a:gd name="connsiteY1" fmla="*/ 708 h 41377"/>
              <a:gd name="connsiteX2" fmla="*/ 14628 w 15405"/>
              <a:gd name="connsiteY2" fmla="*/ 10081 h 41377"/>
              <a:gd name="connsiteX3" fmla="*/ 12565 w 15405"/>
              <a:gd name="connsiteY3" fmla="*/ 40053 h 41377"/>
              <a:gd name="connsiteX4" fmla="*/ 2157 w 15405"/>
              <a:gd name="connsiteY4" fmla="*/ 5778 h 41377"/>
              <a:gd name="connsiteX5" fmla="*/ 1383 w 15405"/>
              <a:gd name="connsiteY5" fmla="*/ 6333 h 41377"/>
              <a:gd name="connsiteX6" fmla="*/ 1359 w 15405"/>
              <a:gd name="connsiteY6" fmla="*/ 7582 h 41377"/>
              <a:gd name="connsiteX7" fmla="*/ 857 w 15405"/>
              <a:gd name="connsiteY7" fmla="*/ 8307 h 41377"/>
              <a:gd name="connsiteX8" fmla="*/ 1104 w 15405"/>
              <a:gd name="connsiteY8" fmla="*/ 10372 h 41377"/>
              <a:gd name="connsiteX9" fmla="*/ 946 w 15405"/>
              <a:gd name="connsiteY9" fmla="*/ 11099 h 41377"/>
              <a:gd name="connsiteX10" fmla="*/ 946 w 15405"/>
              <a:gd name="connsiteY10" fmla="*/ 15290 h 41377"/>
              <a:gd name="connsiteX11" fmla="*/ 985 w 15405"/>
              <a:gd name="connsiteY11" fmla="*/ 21828 h 41377"/>
              <a:gd name="connsiteX12" fmla="*/ 1267 w 15405"/>
              <a:gd name="connsiteY12" fmla="*/ 34191 h 41377"/>
              <a:gd name="connsiteX13" fmla="*/ 698 w 15405"/>
              <a:gd name="connsiteY13" fmla="*/ 35347 h 41377"/>
              <a:gd name="connsiteX14" fmla="*/ 654 w 15405"/>
              <a:gd name="connsiteY14" fmla="*/ 40974 h 41377"/>
              <a:gd name="connsiteX15" fmla="*/ 227 w 15405"/>
              <a:gd name="connsiteY15" fmla="*/ 21510 h 41377"/>
              <a:gd name="connsiteX16" fmla="*/ 0 w 15405"/>
              <a:gd name="connsiteY16" fmla="*/ 10035 h 41377"/>
              <a:gd name="connsiteX17" fmla="*/ 0 w 15405"/>
              <a:gd name="connsiteY17" fmla="*/ 6566 h 41377"/>
              <a:gd name="connsiteX18" fmla="*/ 0 w 15405"/>
              <a:gd name="connsiteY18" fmla="*/ 35 h 41377"/>
              <a:gd name="connsiteX19" fmla="*/ 10000 w 15405"/>
              <a:gd name="connsiteY19" fmla="*/ 35 h 41377"/>
              <a:gd name="connsiteX0" fmla="*/ 10000 w 15405"/>
              <a:gd name="connsiteY0" fmla="*/ 35 h 41377"/>
              <a:gd name="connsiteX1" fmla="*/ 15117 w 15405"/>
              <a:gd name="connsiteY1" fmla="*/ 708 h 41377"/>
              <a:gd name="connsiteX2" fmla="*/ 14628 w 15405"/>
              <a:gd name="connsiteY2" fmla="*/ 10081 h 41377"/>
              <a:gd name="connsiteX3" fmla="*/ 12565 w 15405"/>
              <a:gd name="connsiteY3" fmla="*/ 40053 h 41377"/>
              <a:gd name="connsiteX4" fmla="*/ 2157 w 15405"/>
              <a:gd name="connsiteY4" fmla="*/ 5778 h 41377"/>
              <a:gd name="connsiteX5" fmla="*/ 1383 w 15405"/>
              <a:gd name="connsiteY5" fmla="*/ 6333 h 41377"/>
              <a:gd name="connsiteX6" fmla="*/ 1359 w 15405"/>
              <a:gd name="connsiteY6" fmla="*/ 7582 h 41377"/>
              <a:gd name="connsiteX7" fmla="*/ 857 w 15405"/>
              <a:gd name="connsiteY7" fmla="*/ 8307 h 41377"/>
              <a:gd name="connsiteX8" fmla="*/ 1104 w 15405"/>
              <a:gd name="connsiteY8" fmla="*/ 10372 h 41377"/>
              <a:gd name="connsiteX9" fmla="*/ 946 w 15405"/>
              <a:gd name="connsiteY9" fmla="*/ 11099 h 41377"/>
              <a:gd name="connsiteX10" fmla="*/ 946 w 15405"/>
              <a:gd name="connsiteY10" fmla="*/ 15290 h 41377"/>
              <a:gd name="connsiteX11" fmla="*/ 985 w 15405"/>
              <a:gd name="connsiteY11" fmla="*/ 21828 h 41377"/>
              <a:gd name="connsiteX12" fmla="*/ 1267 w 15405"/>
              <a:gd name="connsiteY12" fmla="*/ 34191 h 41377"/>
              <a:gd name="connsiteX13" fmla="*/ 698 w 15405"/>
              <a:gd name="connsiteY13" fmla="*/ 35347 h 41377"/>
              <a:gd name="connsiteX14" fmla="*/ 654 w 15405"/>
              <a:gd name="connsiteY14" fmla="*/ 40974 h 41377"/>
              <a:gd name="connsiteX15" fmla="*/ 227 w 15405"/>
              <a:gd name="connsiteY15" fmla="*/ 21510 h 41377"/>
              <a:gd name="connsiteX16" fmla="*/ 0 w 15405"/>
              <a:gd name="connsiteY16" fmla="*/ 10035 h 41377"/>
              <a:gd name="connsiteX17" fmla="*/ 0 w 15405"/>
              <a:gd name="connsiteY17" fmla="*/ 6566 h 41377"/>
              <a:gd name="connsiteX18" fmla="*/ 0 w 15405"/>
              <a:gd name="connsiteY18" fmla="*/ 35 h 41377"/>
              <a:gd name="connsiteX19" fmla="*/ 10000 w 15405"/>
              <a:gd name="connsiteY19" fmla="*/ 35 h 41377"/>
              <a:gd name="connsiteX0" fmla="*/ 10000 w 15405"/>
              <a:gd name="connsiteY0" fmla="*/ 35 h 41377"/>
              <a:gd name="connsiteX1" fmla="*/ 15117 w 15405"/>
              <a:gd name="connsiteY1" fmla="*/ 708 h 41377"/>
              <a:gd name="connsiteX2" fmla="*/ 14628 w 15405"/>
              <a:gd name="connsiteY2" fmla="*/ 10081 h 41377"/>
              <a:gd name="connsiteX3" fmla="*/ 12565 w 15405"/>
              <a:gd name="connsiteY3" fmla="*/ 40053 h 41377"/>
              <a:gd name="connsiteX4" fmla="*/ 2157 w 15405"/>
              <a:gd name="connsiteY4" fmla="*/ 5778 h 41377"/>
              <a:gd name="connsiteX5" fmla="*/ 1383 w 15405"/>
              <a:gd name="connsiteY5" fmla="*/ 6333 h 41377"/>
              <a:gd name="connsiteX6" fmla="*/ 1359 w 15405"/>
              <a:gd name="connsiteY6" fmla="*/ 7582 h 41377"/>
              <a:gd name="connsiteX7" fmla="*/ 857 w 15405"/>
              <a:gd name="connsiteY7" fmla="*/ 8307 h 41377"/>
              <a:gd name="connsiteX8" fmla="*/ 1104 w 15405"/>
              <a:gd name="connsiteY8" fmla="*/ 10372 h 41377"/>
              <a:gd name="connsiteX9" fmla="*/ 946 w 15405"/>
              <a:gd name="connsiteY9" fmla="*/ 11099 h 41377"/>
              <a:gd name="connsiteX10" fmla="*/ 625 w 15405"/>
              <a:gd name="connsiteY10" fmla="*/ 14751 h 41377"/>
              <a:gd name="connsiteX11" fmla="*/ 985 w 15405"/>
              <a:gd name="connsiteY11" fmla="*/ 21828 h 41377"/>
              <a:gd name="connsiteX12" fmla="*/ 1267 w 15405"/>
              <a:gd name="connsiteY12" fmla="*/ 34191 h 41377"/>
              <a:gd name="connsiteX13" fmla="*/ 698 w 15405"/>
              <a:gd name="connsiteY13" fmla="*/ 35347 h 41377"/>
              <a:gd name="connsiteX14" fmla="*/ 654 w 15405"/>
              <a:gd name="connsiteY14" fmla="*/ 40974 h 41377"/>
              <a:gd name="connsiteX15" fmla="*/ 227 w 15405"/>
              <a:gd name="connsiteY15" fmla="*/ 21510 h 41377"/>
              <a:gd name="connsiteX16" fmla="*/ 0 w 15405"/>
              <a:gd name="connsiteY16" fmla="*/ 10035 h 41377"/>
              <a:gd name="connsiteX17" fmla="*/ 0 w 15405"/>
              <a:gd name="connsiteY17" fmla="*/ 6566 h 41377"/>
              <a:gd name="connsiteX18" fmla="*/ 0 w 15405"/>
              <a:gd name="connsiteY18" fmla="*/ 35 h 41377"/>
              <a:gd name="connsiteX19" fmla="*/ 10000 w 15405"/>
              <a:gd name="connsiteY19" fmla="*/ 35 h 41377"/>
              <a:gd name="connsiteX0" fmla="*/ 10000 w 15405"/>
              <a:gd name="connsiteY0" fmla="*/ 35 h 41377"/>
              <a:gd name="connsiteX1" fmla="*/ 15117 w 15405"/>
              <a:gd name="connsiteY1" fmla="*/ 708 h 41377"/>
              <a:gd name="connsiteX2" fmla="*/ 14628 w 15405"/>
              <a:gd name="connsiteY2" fmla="*/ 10081 h 41377"/>
              <a:gd name="connsiteX3" fmla="*/ 12565 w 15405"/>
              <a:gd name="connsiteY3" fmla="*/ 40053 h 41377"/>
              <a:gd name="connsiteX4" fmla="*/ 2157 w 15405"/>
              <a:gd name="connsiteY4" fmla="*/ 5778 h 41377"/>
              <a:gd name="connsiteX5" fmla="*/ 1383 w 15405"/>
              <a:gd name="connsiteY5" fmla="*/ 6333 h 41377"/>
              <a:gd name="connsiteX6" fmla="*/ 1359 w 15405"/>
              <a:gd name="connsiteY6" fmla="*/ 7582 h 41377"/>
              <a:gd name="connsiteX7" fmla="*/ 857 w 15405"/>
              <a:gd name="connsiteY7" fmla="*/ 8307 h 41377"/>
              <a:gd name="connsiteX8" fmla="*/ 1104 w 15405"/>
              <a:gd name="connsiteY8" fmla="*/ 10372 h 41377"/>
              <a:gd name="connsiteX9" fmla="*/ 946 w 15405"/>
              <a:gd name="connsiteY9" fmla="*/ 11099 h 41377"/>
              <a:gd name="connsiteX10" fmla="*/ 625 w 15405"/>
              <a:gd name="connsiteY10" fmla="*/ 14751 h 41377"/>
              <a:gd name="connsiteX11" fmla="*/ 548 w 15405"/>
              <a:gd name="connsiteY11" fmla="*/ 23864 h 41377"/>
              <a:gd name="connsiteX12" fmla="*/ 1267 w 15405"/>
              <a:gd name="connsiteY12" fmla="*/ 34191 h 41377"/>
              <a:gd name="connsiteX13" fmla="*/ 698 w 15405"/>
              <a:gd name="connsiteY13" fmla="*/ 35347 h 41377"/>
              <a:gd name="connsiteX14" fmla="*/ 654 w 15405"/>
              <a:gd name="connsiteY14" fmla="*/ 40974 h 41377"/>
              <a:gd name="connsiteX15" fmla="*/ 227 w 15405"/>
              <a:gd name="connsiteY15" fmla="*/ 21510 h 41377"/>
              <a:gd name="connsiteX16" fmla="*/ 0 w 15405"/>
              <a:gd name="connsiteY16" fmla="*/ 10035 h 41377"/>
              <a:gd name="connsiteX17" fmla="*/ 0 w 15405"/>
              <a:gd name="connsiteY17" fmla="*/ 6566 h 41377"/>
              <a:gd name="connsiteX18" fmla="*/ 0 w 15405"/>
              <a:gd name="connsiteY18" fmla="*/ 35 h 41377"/>
              <a:gd name="connsiteX19" fmla="*/ 10000 w 15405"/>
              <a:gd name="connsiteY19" fmla="*/ 35 h 41377"/>
              <a:gd name="connsiteX0" fmla="*/ 10000 w 15405"/>
              <a:gd name="connsiteY0" fmla="*/ 35 h 41377"/>
              <a:gd name="connsiteX1" fmla="*/ 15117 w 15405"/>
              <a:gd name="connsiteY1" fmla="*/ 708 h 41377"/>
              <a:gd name="connsiteX2" fmla="*/ 14628 w 15405"/>
              <a:gd name="connsiteY2" fmla="*/ 10081 h 41377"/>
              <a:gd name="connsiteX3" fmla="*/ 12565 w 15405"/>
              <a:gd name="connsiteY3" fmla="*/ 40053 h 41377"/>
              <a:gd name="connsiteX4" fmla="*/ 2157 w 15405"/>
              <a:gd name="connsiteY4" fmla="*/ 5778 h 41377"/>
              <a:gd name="connsiteX5" fmla="*/ 1383 w 15405"/>
              <a:gd name="connsiteY5" fmla="*/ 6333 h 41377"/>
              <a:gd name="connsiteX6" fmla="*/ 1359 w 15405"/>
              <a:gd name="connsiteY6" fmla="*/ 7582 h 41377"/>
              <a:gd name="connsiteX7" fmla="*/ 857 w 15405"/>
              <a:gd name="connsiteY7" fmla="*/ 8307 h 41377"/>
              <a:gd name="connsiteX8" fmla="*/ 1104 w 15405"/>
              <a:gd name="connsiteY8" fmla="*/ 10372 h 41377"/>
              <a:gd name="connsiteX9" fmla="*/ 946 w 15405"/>
              <a:gd name="connsiteY9" fmla="*/ 11099 h 41377"/>
              <a:gd name="connsiteX10" fmla="*/ 625 w 15405"/>
              <a:gd name="connsiteY10" fmla="*/ 14751 h 41377"/>
              <a:gd name="connsiteX11" fmla="*/ 548 w 15405"/>
              <a:gd name="connsiteY11" fmla="*/ 23864 h 41377"/>
              <a:gd name="connsiteX12" fmla="*/ 932 w 15405"/>
              <a:gd name="connsiteY12" fmla="*/ 34371 h 41377"/>
              <a:gd name="connsiteX13" fmla="*/ 698 w 15405"/>
              <a:gd name="connsiteY13" fmla="*/ 35347 h 41377"/>
              <a:gd name="connsiteX14" fmla="*/ 654 w 15405"/>
              <a:gd name="connsiteY14" fmla="*/ 40974 h 41377"/>
              <a:gd name="connsiteX15" fmla="*/ 227 w 15405"/>
              <a:gd name="connsiteY15" fmla="*/ 21510 h 41377"/>
              <a:gd name="connsiteX16" fmla="*/ 0 w 15405"/>
              <a:gd name="connsiteY16" fmla="*/ 10035 h 41377"/>
              <a:gd name="connsiteX17" fmla="*/ 0 w 15405"/>
              <a:gd name="connsiteY17" fmla="*/ 6566 h 41377"/>
              <a:gd name="connsiteX18" fmla="*/ 0 w 15405"/>
              <a:gd name="connsiteY18" fmla="*/ 35 h 41377"/>
              <a:gd name="connsiteX19" fmla="*/ 10000 w 15405"/>
              <a:gd name="connsiteY19" fmla="*/ 35 h 41377"/>
              <a:gd name="connsiteX0" fmla="*/ 10000 w 15405"/>
              <a:gd name="connsiteY0" fmla="*/ 35 h 41377"/>
              <a:gd name="connsiteX1" fmla="*/ 15117 w 15405"/>
              <a:gd name="connsiteY1" fmla="*/ 708 h 41377"/>
              <a:gd name="connsiteX2" fmla="*/ 14628 w 15405"/>
              <a:gd name="connsiteY2" fmla="*/ 10081 h 41377"/>
              <a:gd name="connsiteX3" fmla="*/ 11501 w 15405"/>
              <a:gd name="connsiteY3" fmla="*/ 7902 h 41377"/>
              <a:gd name="connsiteX4" fmla="*/ 2157 w 15405"/>
              <a:gd name="connsiteY4" fmla="*/ 5778 h 41377"/>
              <a:gd name="connsiteX5" fmla="*/ 1383 w 15405"/>
              <a:gd name="connsiteY5" fmla="*/ 6333 h 41377"/>
              <a:gd name="connsiteX6" fmla="*/ 1359 w 15405"/>
              <a:gd name="connsiteY6" fmla="*/ 7582 h 41377"/>
              <a:gd name="connsiteX7" fmla="*/ 857 w 15405"/>
              <a:gd name="connsiteY7" fmla="*/ 8307 h 41377"/>
              <a:gd name="connsiteX8" fmla="*/ 1104 w 15405"/>
              <a:gd name="connsiteY8" fmla="*/ 10372 h 41377"/>
              <a:gd name="connsiteX9" fmla="*/ 946 w 15405"/>
              <a:gd name="connsiteY9" fmla="*/ 11099 h 41377"/>
              <a:gd name="connsiteX10" fmla="*/ 625 w 15405"/>
              <a:gd name="connsiteY10" fmla="*/ 14751 h 41377"/>
              <a:gd name="connsiteX11" fmla="*/ 548 w 15405"/>
              <a:gd name="connsiteY11" fmla="*/ 23864 h 41377"/>
              <a:gd name="connsiteX12" fmla="*/ 932 w 15405"/>
              <a:gd name="connsiteY12" fmla="*/ 34371 h 41377"/>
              <a:gd name="connsiteX13" fmla="*/ 698 w 15405"/>
              <a:gd name="connsiteY13" fmla="*/ 35347 h 41377"/>
              <a:gd name="connsiteX14" fmla="*/ 654 w 15405"/>
              <a:gd name="connsiteY14" fmla="*/ 40974 h 41377"/>
              <a:gd name="connsiteX15" fmla="*/ 227 w 15405"/>
              <a:gd name="connsiteY15" fmla="*/ 21510 h 41377"/>
              <a:gd name="connsiteX16" fmla="*/ 0 w 15405"/>
              <a:gd name="connsiteY16" fmla="*/ 10035 h 41377"/>
              <a:gd name="connsiteX17" fmla="*/ 0 w 15405"/>
              <a:gd name="connsiteY17" fmla="*/ 6566 h 41377"/>
              <a:gd name="connsiteX18" fmla="*/ 0 w 15405"/>
              <a:gd name="connsiteY18" fmla="*/ 35 h 41377"/>
              <a:gd name="connsiteX19" fmla="*/ 10000 w 15405"/>
              <a:gd name="connsiteY19" fmla="*/ 35 h 41377"/>
              <a:gd name="connsiteX0" fmla="*/ 10000 w 15385"/>
              <a:gd name="connsiteY0" fmla="*/ 35 h 41377"/>
              <a:gd name="connsiteX1" fmla="*/ 15117 w 15385"/>
              <a:gd name="connsiteY1" fmla="*/ 708 h 41377"/>
              <a:gd name="connsiteX2" fmla="*/ 14482 w 15385"/>
              <a:gd name="connsiteY2" fmla="*/ 8824 h 41377"/>
              <a:gd name="connsiteX3" fmla="*/ 11501 w 15385"/>
              <a:gd name="connsiteY3" fmla="*/ 7902 h 41377"/>
              <a:gd name="connsiteX4" fmla="*/ 2157 w 15385"/>
              <a:gd name="connsiteY4" fmla="*/ 5778 h 41377"/>
              <a:gd name="connsiteX5" fmla="*/ 1383 w 15385"/>
              <a:gd name="connsiteY5" fmla="*/ 6333 h 41377"/>
              <a:gd name="connsiteX6" fmla="*/ 1359 w 15385"/>
              <a:gd name="connsiteY6" fmla="*/ 7582 h 41377"/>
              <a:gd name="connsiteX7" fmla="*/ 857 w 15385"/>
              <a:gd name="connsiteY7" fmla="*/ 8307 h 41377"/>
              <a:gd name="connsiteX8" fmla="*/ 1104 w 15385"/>
              <a:gd name="connsiteY8" fmla="*/ 10372 h 41377"/>
              <a:gd name="connsiteX9" fmla="*/ 946 w 15385"/>
              <a:gd name="connsiteY9" fmla="*/ 11099 h 41377"/>
              <a:gd name="connsiteX10" fmla="*/ 625 w 15385"/>
              <a:gd name="connsiteY10" fmla="*/ 14751 h 41377"/>
              <a:gd name="connsiteX11" fmla="*/ 548 w 15385"/>
              <a:gd name="connsiteY11" fmla="*/ 23864 h 41377"/>
              <a:gd name="connsiteX12" fmla="*/ 932 w 15385"/>
              <a:gd name="connsiteY12" fmla="*/ 34371 h 41377"/>
              <a:gd name="connsiteX13" fmla="*/ 698 w 15385"/>
              <a:gd name="connsiteY13" fmla="*/ 35347 h 41377"/>
              <a:gd name="connsiteX14" fmla="*/ 654 w 15385"/>
              <a:gd name="connsiteY14" fmla="*/ 40974 h 41377"/>
              <a:gd name="connsiteX15" fmla="*/ 227 w 15385"/>
              <a:gd name="connsiteY15" fmla="*/ 21510 h 41377"/>
              <a:gd name="connsiteX16" fmla="*/ 0 w 15385"/>
              <a:gd name="connsiteY16" fmla="*/ 10035 h 41377"/>
              <a:gd name="connsiteX17" fmla="*/ 0 w 15385"/>
              <a:gd name="connsiteY17" fmla="*/ 6566 h 41377"/>
              <a:gd name="connsiteX18" fmla="*/ 0 w 15385"/>
              <a:gd name="connsiteY18" fmla="*/ 35 h 41377"/>
              <a:gd name="connsiteX19" fmla="*/ 10000 w 15385"/>
              <a:gd name="connsiteY19" fmla="*/ 35 h 41377"/>
              <a:gd name="connsiteX0" fmla="*/ 10000 w 14591"/>
              <a:gd name="connsiteY0" fmla="*/ 0 h 41342"/>
              <a:gd name="connsiteX1" fmla="*/ 14053 w 14591"/>
              <a:gd name="connsiteY1" fmla="*/ 1032 h 41342"/>
              <a:gd name="connsiteX2" fmla="*/ 14482 w 14591"/>
              <a:gd name="connsiteY2" fmla="*/ 8789 h 41342"/>
              <a:gd name="connsiteX3" fmla="*/ 11501 w 14591"/>
              <a:gd name="connsiteY3" fmla="*/ 7867 h 41342"/>
              <a:gd name="connsiteX4" fmla="*/ 2157 w 14591"/>
              <a:gd name="connsiteY4" fmla="*/ 5743 h 41342"/>
              <a:gd name="connsiteX5" fmla="*/ 1383 w 14591"/>
              <a:gd name="connsiteY5" fmla="*/ 6298 h 41342"/>
              <a:gd name="connsiteX6" fmla="*/ 1359 w 14591"/>
              <a:gd name="connsiteY6" fmla="*/ 7547 h 41342"/>
              <a:gd name="connsiteX7" fmla="*/ 857 w 14591"/>
              <a:gd name="connsiteY7" fmla="*/ 8272 h 41342"/>
              <a:gd name="connsiteX8" fmla="*/ 1104 w 14591"/>
              <a:gd name="connsiteY8" fmla="*/ 10337 h 41342"/>
              <a:gd name="connsiteX9" fmla="*/ 946 w 14591"/>
              <a:gd name="connsiteY9" fmla="*/ 11064 h 41342"/>
              <a:gd name="connsiteX10" fmla="*/ 625 w 14591"/>
              <a:gd name="connsiteY10" fmla="*/ 14716 h 41342"/>
              <a:gd name="connsiteX11" fmla="*/ 548 w 14591"/>
              <a:gd name="connsiteY11" fmla="*/ 23829 h 41342"/>
              <a:gd name="connsiteX12" fmla="*/ 932 w 14591"/>
              <a:gd name="connsiteY12" fmla="*/ 34336 h 41342"/>
              <a:gd name="connsiteX13" fmla="*/ 698 w 14591"/>
              <a:gd name="connsiteY13" fmla="*/ 35312 h 41342"/>
              <a:gd name="connsiteX14" fmla="*/ 654 w 14591"/>
              <a:gd name="connsiteY14" fmla="*/ 40939 h 41342"/>
              <a:gd name="connsiteX15" fmla="*/ 227 w 14591"/>
              <a:gd name="connsiteY15" fmla="*/ 21475 h 41342"/>
              <a:gd name="connsiteX16" fmla="*/ 0 w 14591"/>
              <a:gd name="connsiteY16" fmla="*/ 10000 h 41342"/>
              <a:gd name="connsiteX17" fmla="*/ 0 w 14591"/>
              <a:gd name="connsiteY17" fmla="*/ 6531 h 41342"/>
              <a:gd name="connsiteX18" fmla="*/ 0 w 14591"/>
              <a:gd name="connsiteY18" fmla="*/ 0 h 41342"/>
              <a:gd name="connsiteX19" fmla="*/ 10000 w 14591"/>
              <a:gd name="connsiteY19" fmla="*/ 0 h 41342"/>
              <a:gd name="connsiteX0" fmla="*/ 10000 w 15167"/>
              <a:gd name="connsiteY0" fmla="*/ 0 h 41342"/>
              <a:gd name="connsiteX1" fmla="*/ 14053 w 15167"/>
              <a:gd name="connsiteY1" fmla="*/ 1032 h 41342"/>
              <a:gd name="connsiteX2" fmla="*/ 15167 w 15167"/>
              <a:gd name="connsiteY2" fmla="*/ 5736 h 41342"/>
              <a:gd name="connsiteX3" fmla="*/ 11501 w 15167"/>
              <a:gd name="connsiteY3" fmla="*/ 7867 h 41342"/>
              <a:gd name="connsiteX4" fmla="*/ 2157 w 15167"/>
              <a:gd name="connsiteY4" fmla="*/ 5743 h 41342"/>
              <a:gd name="connsiteX5" fmla="*/ 1383 w 15167"/>
              <a:gd name="connsiteY5" fmla="*/ 6298 h 41342"/>
              <a:gd name="connsiteX6" fmla="*/ 1359 w 15167"/>
              <a:gd name="connsiteY6" fmla="*/ 7547 h 41342"/>
              <a:gd name="connsiteX7" fmla="*/ 857 w 15167"/>
              <a:gd name="connsiteY7" fmla="*/ 8272 h 41342"/>
              <a:gd name="connsiteX8" fmla="*/ 1104 w 15167"/>
              <a:gd name="connsiteY8" fmla="*/ 10337 h 41342"/>
              <a:gd name="connsiteX9" fmla="*/ 946 w 15167"/>
              <a:gd name="connsiteY9" fmla="*/ 11064 h 41342"/>
              <a:gd name="connsiteX10" fmla="*/ 625 w 15167"/>
              <a:gd name="connsiteY10" fmla="*/ 14716 h 41342"/>
              <a:gd name="connsiteX11" fmla="*/ 548 w 15167"/>
              <a:gd name="connsiteY11" fmla="*/ 23829 h 41342"/>
              <a:gd name="connsiteX12" fmla="*/ 932 w 15167"/>
              <a:gd name="connsiteY12" fmla="*/ 34336 h 41342"/>
              <a:gd name="connsiteX13" fmla="*/ 698 w 15167"/>
              <a:gd name="connsiteY13" fmla="*/ 35312 h 41342"/>
              <a:gd name="connsiteX14" fmla="*/ 654 w 15167"/>
              <a:gd name="connsiteY14" fmla="*/ 40939 h 41342"/>
              <a:gd name="connsiteX15" fmla="*/ 227 w 15167"/>
              <a:gd name="connsiteY15" fmla="*/ 21475 h 41342"/>
              <a:gd name="connsiteX16" fmla="*/ 0 w 15167"/>
              <a:gd name="connsiteY16" fmla="*/ 10000 h 41342"/>
              <a:gd name="connsiteX17" fmla="*/ 0 w 15167"/>
              <a:gd name="connsiteY17" fmla="*/ 6531 h 41342"/>
              <a:gd name="connsiteX18" fmla="*/ 0 w 15167"/>
              <a:gd name="connsiteY18" fmla="*/ 0 h 41342"/>
              <a:gd name="connsiteX19" fmla="*/ 10000 w 15167"/>
              <a:gd name="connsiteY19" fmla="*/ 0 h 41342"/>
              <a:gd name="connsiteX0" fmla="*/ 10000 w 15167"/>
              <a:gd name="connsiteY0" fmla="*/ 0 h 41342"/>
              <a:gd name="connsiteX1" fmla="*/ 14053 w 15167"/>
              <a:gd name="connsiteY1" fmla="*/ 1032 h 41342"/>
              <a:gd name="connsiteX2" fmla="*/ 15167 w 15167"/>
              <a:gd name="connsiteY2" fmla="*/ 5736 h 41342"/>
              <a:gd name="connsiteX3" fmla="*/ 11501 w 15167"/>
              <a:gd name="connsiteY3" fmla="*/ 7867 h 41342"/>
              <a:gd name="connsiteX4" fmla="*/ 2157 w 15167"/>
              <a:gd name="connsiteY4" fmla="*/ 5743 h 41342"/>
              <a:gd name="connsiteX5" fmla="*/ 1383 w 15167"/>
              <a:gd name="connsiteY5" fmla="*/ 6298 h 41342"/>
              <a:gd name="connsiteX6" fmla="*/ 1359 w 15167"/>
              <a:gd name="connsiteY6" fmla="*/ 7547 h 41342"/>
              <a:gd name="connsiteX7" fmla="*/ 857 w 15167"/>
              <a:gd name="connsiteY7" fmla="*/ 8272 h 41342"/>
              <a:gd name="connsiteX8" fmla="*/ 1104 w 15167"/>
              <a:gd name="connsiteY8" fmla="*/ 10337 h 41342"/>
              <a:gd name="connsiteX9" fmla="*/ 946 w 15167"/>
              <a:gd name="connsiteY9" fmla="*/ 11064 h 41342"/>
              <a:gd name="connsiteX10" fmla="*/ 625 w 15167"/>
              <a:gd name="connsiteY10" fmla="*/ 14716 h 41342"/>
              <a:gd name="connsiteX11" fmla="*/ 548 w 15167"/>
              <a:gd name="connsiteY11" fmla="*/ 23829 h 41342"/>
              <a:gd name="connsiteX12" fmla="*/ 932 w 15167"/>
              <a:gd name="connsiteY12" fmla="*/ 34336 h 41342"/>
              <a:gd name="connsiteX13" fmla="*/ 698 w 15167"/>
              <a:gd name="connsiteY13" fmla="*/ 35312 h 41342"/>
              <a:gd name="connsiteX14" fmla="*/ 654 w 15167"/>
              <a:gd name="connsiteY14" fmla="*/ 40939 h 41342"/>
              <a:gd name="connsiteX15" fmla="*/ 227 w 15167"/>
              <a:gd name="connsiteY15" fmla="*/ 21475 h 41342"/>
              <a:gd name="connsiteX16" fmla="*/ 0 w 15167"/>
              <a:gd name="connsiteY16" fmla="*/ 10000 h 41342"/>
              <a:gd name="connsiteX17" fmla="*/ 0 w 15167"/>
              <a:gd name="connsiteY17" fmla="*/ 6531 h 41342"/>
              <a:gd name="connsiteX18" fmla="*/ 0 w 15167"/>
              <a:gd name="connsiteY18" fmla="*/ 0 h 41342"/>
              <a:gd name="connsiteX19" fmla="*/ 10000 w 15167"/>
              <a:gd name="connsiteY19" fmla="*/ 0 h 41342"/>
              <a:gd name="connsiteX0" fmla="*/ 10000 w 15257"/>
              <a:gd name="connsiteY0" fmla="*/ 0 h 41342"/>
              <a:gd name="connsiteX1" fmla="*/ 14752 w 15257"/>
              <a:gd name="connsiteY1" fmla="*/ 1212 h 41342"/>
              <a:gd name="connsiteX2" fmla="*/ 15167 w 15257"/>
              <a:gd name="connsiteY2" fmla="*/ 5736 h 41342"/>
              <a:gd name="connsiteX3" fmla="*/ 11501 w 15257"/>
              <a:gd name="connsiteY3" fmla="*/ 7867 h 41342"/>
              <a:gd name="connsiteX4" fmla="*/ 2157 w 15257"/>
              <a:gd name="connsiteY4" fmla="*/ 5743 h 41342"/>
              <a:gd name="connsiteX5" fmla="*/ 1383 w 15257"/>
              <a:gd name="connsiteY5" fmla="*/ 6298 h 41342"/>
              <a:gd name="connsiteX6" fmla="*/ 1359 w 15257"/>
              <a:gd name="connsiteY6" fmla="*/ 7547 h 41342"/>
              <a:gd name="connsiteX7" fmla="*/ 857 w 15257"/>
              <a:gd name="connsiteY7" fmla="*/ 8272 h 41342"/>
              <a:gd name="connsiteX8" fmla="*/ 1104 w 15257"/>
              <a:gd name="connsiteY8" fmla="*/ 10337 h 41342"/>
              <a:gd name="connsiteX9" fmla="*/ 946 w 15257"/>
              <a:gd name="connsiteY9" fmla="*/ 11064 h 41342"/>
              <a:gd name="connsiteX10" fmla="*/ 625 w 15257"/>
              <a:gd name="connsiteY10" fmla="*/ 14716 h 41342"/>
              <a:gd name="connsiteX11" fmla="*/ 548 w 15257"/>
              <a:gd name="connsiteY11" fmla="*/ 23829 h 41342"/>
              <a:gd name="connsiteX12" fmla="*/ 932 w 15257"/>
              <a:gd name="connsiteY12" fmla="*/ 34336 h 41342"/>
              <a:gd name="connsiteX13" fmla="*/ 698 w 15257"/>
              <a:gd name="connsiteY13" fmla="*/ 35312 h 41342"/>
              <a:gd name="connsiteX14" fmla="*/ 654 w 15257"/>
              <a:gd name="connsiteY14" fmla="*/ 40939 h 41342"/>
              <a:gd name="connsiteX15" fmla="*/ 227 w 15257"/>
              <a:gd name="connsiteY15" fmla="*/ 21475 h 41342"/>
              <a:gd name="connsiteX16" fmla="*/ 0 w 15257"/>
              <a:gd name="connsiteY16" fmla="*/ 10000 h 41342"/>
              <a:gd name="connsiteX17" fmla="*/ 0 w 15257"/>
              <a:gd name="connsiteY17" fmla="*/ 6531 h 41342"/>
              <a:gd name="connsiteX18" fmla="*/ 0 w 15257"/>
              <a:gd name="connsiteY18" fmla="*/ 0 h 41342"/>
              <a:gd name="connsiteX19" fmla="*/ 10000 w 15257"/>
              <a:gd name="connsiteY19" fmla="*/ 0 h 41342"/>
              <a:gd name="connsiteX0" fmla="*/ 10000 w 15394"/>
              <a:gd name="connsiteY0" fmla="*/ 0 h 41342"/>
              <a:gd name="connsiteX1" fmla="*/ 14752 w 15394"/>
              <a:gd name="connsiteY1" fmla="*/ 1212 h 41342"/>
              <a:gd name="connsiteX2" fmla="*/ 15036 w 15394"/>
              <a:gd name="connsiteY2" fmla="*/ 766 h 41342"/>
              <a:gd name="connsiteX3" fmla="*/ 15167 w 15394"/>
              <a:gd name="connsiteY3" fmla="*/ 5736 h 41342"/>
              <a:gd name="connsiteX4" fmla="*/ 11501 w 15394"/>
              <a:gd name="connsiteY4" fmla="*/ 7867 h 41342"/>
              <a:gd name="connsiteX5" fmla="*/ 2157 w 15394"/>
              <a:gd name="connsiteY5" fmla="*/ 5743 h 41342"/>
              <a:gd name="connsiteX6" fmla="*/ 1383 w 15394"/>
              <a:gd name="connsiteY6" fmla="*/ 6298 h 41342"/>
              <a:gd name="connsiteX7" fmla="*/ 1359 w 15394"/>
              <a:gd name="connsiteY7" fmla="*/ 7547 h 41342"/>
              <a:gd name="connsiteX8" fmla="*/ 857 w 15394"/>
              <a:gd name="connsiteY8" fmla="*/ 8272 h 41342"/>
              <a:gd name="connsiteX9" fmla="*/ 1104 w 15394"/>
              <a:gd name="connsiteY9" fmla="*/ 10337 h 41342"/>
              <a:gd name="connsiteX10" fmla="*/ 946 w 15394"/>
              <a:gd name="connsiteY10" fmla="*/ 11064 h 41342"/>
              <a:gd name="connsiteX11" fmla="*/ 625 w 15394"/>
              <a:gd name="connsiteY11" fmla="*/ 14716 h 41342"/>
              <a:gd name="connsiteX12" fmla="*/ 548 w 15394"/>
              <a:gd name="connsiteY12" fmla="*/ 23829 h 41342"/>
              <a:gd name="connsiteX13" fmla="*/ 932 w 15394"/>
              <a:gd name="connsiteY13" fmla="*/ 34336 h 41342"/>
              <a:gd name="connsiteX14" fmla="*/ 698 w 15394"/>
              <a:gd name="connsiteY14" fmla="*/ 35312 h 41342"/>
              <a:gd name="connsiteX15" fmla="*/ 654 w 15394"/>
              <a:gd name="connsiteY15" fmla="*/ 40939 h 41342"/>
              <a:gd name="connsiteX16" fmla="*/ 227 w 15394"/>
              <a:gd name="connsiteY16" fmla="*/ 21475 h 41342"/>
              <a:gd name="connsiteX17" fmla="*/ 0 w 15394"/>
              <a:gd name="connsiteY17" fmla="*/ 10000 h 41342"/>
              <a:gd name="connsiteX18" fmla="*/ 0 w 15394"/>
              <a:gd name="connsiteY18" fmla="*/ 6531 h 41342"/>
              <a:gd name="connsiteX19" fmla="*/ 0 w 15394"/>
              <a:gd name="connsiteY19" fmla="*/ 0 h 41342"/>
              <a:gd name="connsiteX20" fmla="*/ 10000 w 15394"/>
              <a:gd name="connsiteY20" fmla="*/ 0 h 41342"/>
              <a:gd name="connsiteX0" fmla="*/ 10000 w 15392"/>
              <a:gd name="connsiteY0" fmla="*/ 0 h 41342"/>
              <a:gd name="connsiteX1" fmla="*/ 14752 w 15392"/>
              <a:gd name="connsiteY1" fmla="*/ 1212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10000 w 15392"/>
              <a:gd name="connsiteY21" fmla="*/ 0 h 41342"/>
              <a:gd name="connsiteX0" fmla="*/ 10000 w 15392"/>
              <a:gd name="connsiteY0" fmla="*/ 0 h 41342"/>
              <a:gd name="connsiteX1" fmla="*/ 12799 w 15392"/>
              <a:gd name="connsiteY1" fmla="*/ 913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10000 w 15392"/>
              <a:gd name="connsiteY21" fmla="*/ 0 h 41342"/>
              <a:gd name="connsiteX0" fmla="*/ 10000 w 15392"/>
              <a:gd name="connsiteY0" fmla="*/ 0 h 41342"/>
              <a:gd name="connsiteX1" fmla="*/ 12799 w 15392"/>
              <a:gd name="connsiteY1" fmla="*/ 913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10000 w 15392"/>
              <a:gd name="connsiteY21" fmla="*/ 0 h 41342"/>
              <a:gd name="connsiteX0" fmla="*/ 10000 w 15392"/>
              <a:gd name="connsiteY0" fmla="*/ 0 h 41342"/>
              <a:gd name="connsiteX1" fmla="*/ 12799 w 15392"/>
              <a:gd name="connsiteY1" fmla="*/ 55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10000 w 15392"/>
              <a:gd name="connsiteY21" fmla="*/ 0 h 41342"/>
              <a:gd name="connsiteX0" fmla="*/ 10000 w 15392"/>
              <a:gd name="connsiteY0" fmla="*/ 0 h 41342"/>
              <a:gd name="connsiteX1" fmla="*/ 12799 w 15392"/>
              <a:gd name="connsiteY1" fmla="*/ 55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10000 w 15392"/>
              <a:gd name="connsiteY21" fmla="*/ 0 h 41342"/>
              <a:gd name="connsiteX0" fmla="*/ 10000 w 15392"/>
              <a:gd name="connsiteY0" fmla="*/ 0 h 41342"/>
              <a:gd name="connsiteX1" fmla="*/ 12799 w 15392"/>
              <a:gd name="connsiteY1" fmla="*/ 55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10000 w 15392"/>
              <a:gd name="connsiteY21" fmla="*/ 0 h 41342"/>
              <a:gd name="connsiteX0" fmla="*/ 9344 w 15392"/>
              <a:gd name="connsiteY0" fmla="*/ 898 h 41342"/>
              <a:gd name="connsiteX1" fmla="*/ 12799 w 15392"/>
              <a:gd name="connsiteY1" fmla="*/ 55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9344 w 15392"/>
              <a:gd name="connsiteY21" fmla="*/ 898 h 41342"/>
              <a:gd name="connsiteX0" fmla="*/ 9329 w 15392"/>
              <a:gd name="connsiteY0" fmla="*/ 599 h 41342"/>
              <a:gd name="connsiteX1" fmla="*/ 12799 w 15392"/>
              <a:gd name="connsiteY1" fmla="*/ 55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9329 w 15392"/>
              <a:gd name="connsiteY21" fmla="*/ 599 h 41342"/>
              <a:gd name="connsiteX0" fmla="*/ 9329 w 15392"/>
              <a:gd name="connsiteY0" fmla="*/ 599 h 41342"/>
              <a:gd name="connsiteX1" fmla="*/ 12799 w 15392"/>
              <a:gd name="connsiteY1" fmla="*/ 55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9329 w 15392"/>
              <a:gd name="connsiteY21" fmla="*/ 599 h 41342"/>
              <a:gd name="connsiteX0" fmla="*/ 9329 w 15392"/>
              <a:gd name="connsiteY0" fmla="*/ 599 h 41342"/>
              <a:gd name="connsiteX1" fmla="*/ 11560 w 15392"/>
              <a:gd name="connsiteY1" fmla="*/ 49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501 w 15392"/>
              <a:gd name="connsiteY5" fmla="*/ 786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9329 w 15392"/>
              <a:gd name="connsiteY21" fmla="*/ 599 h 41342"/>
              <a:gd name="connsiteX0" fmla="*/ 9329 w 15392"/>
              <a:gd name="connsiteY0" fmla="*/ 599 h 41342"/>
              <a:gd name="connsiteX1" fmla="*/ 11560 w 15392"/>
              <a:gd name="connsiteY1" fmla="*/ 49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807 w 15392"/>
              <a:gd name="connsiteY5" fmla="*/ 3317 h 41342"/>
              <a:gd name="connsiteX6" fmla="*/ 2157 w 15392"/>
              <a:gd name="connsiteY6" fmla="*/ 5743 h 41342"/>
              <a:gd name="connsiteX7" fmla="*/ 1383 w 15392"/>
              <a:gd name="connsiteY7" fmla="*/ 6298 h 41342"/>
              <a:gd name="connsiteX8" fmla="*/ 1359 w 15392"/>
              <a:gd name="connsiteY8" fmla="*/ 7547 h 41342"/>
              <a:gd name="connsiteX9" fmla="*/ 857 w 15392"/>
              <a:gd name="connsiteY9" fmla="*/ 8272 h 41342"/>
              <a:gd name="connsiteX10" fmla="*/ 1104 w 15392"/>
              <a:gd name="connsiteY10" fmla="*/ 10337 h 41342"/>
              <a:gd name="connsiteX11" fmla="*/ 946 w 15392"/>
              <a:gd name="connsiteY11" fmla="*/ 11064 h 41342"/>
              <a:gd name="connsiteX12" fmla="*/ 625 w 15392"/>
              <a:gd name="connsiteY12" fmla="*/ 14716 h 41342"/>
              <a:gd name="connsiteX13" fmla="*/ 548 w 15392"/>
              <a:gd name="connsiteY13" fmla="*/ 23829 h 41342"/>
              <a:gd name="connsiteX14" fmla="*/ 932 w 15392"/>
              <a:gd name="connsiteY14" fmla="*/ 34336 h 41342"/>
              <a:gd name="connsiteX15" fmla="*/ 698 w 15392"/>
              <a:gd name="connsiteY15" fmla="*/ 35312 h 41342"/>
              <a:gd name="connsiteX16" fmla="*/ 654 w 15392"/>
              <a:gd name="connsiteY16" fmla="*/ 40939 h 41342"/>
              <a:gd name="connsiteX17" fmla="*/ 227 w 15392"/>
              <a:gd name="connsiteY17" fmla="*/ 21475 h 41342"/>
              <a:gd name="connsiteX18" fmla="*/ 0 w 15392"/>
              <a:gd name="connsiteY18" fmla="*/ 10000 h 41342"/>
              <a:gd name="connsiteX19" fmla="*/ 0 w 15392"/>
              <a:gd name="connsiteY19" fmla="*/ 6531 h 41342"/>
              <a:gd name="connsiteX20" fmla="*/ 0 w 15392"/>
              <a:gd name="connsiteY20" fmla="*/ 0 h 41342"/>
              <a:gd name="connsiteX21" fmla="*/ 9329 w 15392"/>
              <a:gd name="connsiteY21" fmla="*/ 599 h 41342"/>
              <a:gd name="connsiteX0" fmla="*/ 9329 w 15392"/>
              <a:gd name="connsiteY0" fmla="*/ 599 h 41342"/>
              <a:gd name="connsiteX1" fmla="*/ 11560 w 15392"/>
              <a:gd name="connsiteY1" fmla="*/ 49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1807 w 15392"/>
              <a:gd name="connsiteY5" fmla="*/ 3317 h 41342"/>
              <a:gd name="connsiteX6" fmla="*/ 12748 w 15392"/>
              <a:gd name="connsiteY6" fmla="*/ 5975 h 41342"/>
              <a:gd name="connsiteX7" fmla="*/ 2157 w 15392"/>
              <a:gd name="connsiteY7" fmla="*/ 5743 h 41342"/>
              <a:gd name="connsiteX8" fmla="*/ 1383 w 15392"/>
              <a:gd name="connsiteY8" fmla="*/ 6298 h 41342"/>
              <a:gd name="connsiteX9" fmla="*/ 1359 w 15392"/>
              <a:gd name="connsiteY9" fmla="*/ 7547 h 41342"/>
              <a:gd name="connsiteX10" fmla="*/ 857 w 15392"/>
              <a:gd name="connsiteY10" fmla="*/ 8272 h 41342"/>
              <a:gd name="connsiteX11" fmla="*/ 1104 w 15392"/>
              <a:gd name="connsiteY11" fmla="*/ 10337 h 41342"/>
              <a:gd name="connsiteX12" fmla="*/ 946 w 15392"/>
              <a:gd name="connsiteY12" fmla="*/ 11064 h 41342"/>
              <a:gd name="connsiteX13" fmla="*/ 625 w 15392"/>
              <a:gd name="connsiteY13" fmla="*/ 14716 h 41342"/>
              <a:gd name="connsiteX14" fmla="*/ 548 w 15392"/>
              <a:gd name="connsiteY14" fmla="*/ 23829 h 41342"/>
              <a:gd name="connsiteX15" fmla="*/ 932 w 15392"/>
              <a:gd name="connsiteY15" fmla="*/ 34336 h 41342"/>
              <a:gd name="connsiteX16" fmla="*/ 698 w 15392"/>
              <a:gd name="connsiteY16" fmla="*/ 35312 h 41342"/>
              <a:gd name="connsiteX17" fmla="*/ 654 w 15392"/>
              <a:gd name="connsiteY17" fmla="*/ 40939 h 41342"/>
              <a:gd name="connsiteX18" fmla="*/ 227 w 15392"/>
              <a:gd name="connsiteY18" fmla="*/ 21475 h 41342"/>
              <a:gd name="connsiteX19" fmla="*/ 0 w 15392"/>
              <a:gd name="connsiteY19" fmla="*/ 10000 h 41342"/>
              <a:gd name="connsiteX20" fmla="*/ 0 w 15392"/>
              <a:gd name="connsiteY20" fmla="*/ 6531 h 41342"/>
              <a:gd name="connsiteX21" fmla="*/ 0 w 15392"/>
              <a:gd name="connsiteY21" fmla="*/ 0 h 41342"/>
              <a:gd name="connsiteX22" fmla="*/ 9329 w 15392"/>
              <a:gd name="connsiteY22" fmla="*/ 599 h 41342"/>
              <a:gd name="connsiteX0" fmla="*/ 9329 w 15392"/>
              <a:gd name="connsiteY0" fmla="*/ 599 h 41342"/>
              <a:gd name="connsiteX1" fmla="*/ 11560 w 15392"/>
              <a:gd name="connsiteY1" fmla="*/ 494 h 41342"/>
              <a:gd name="connsiteX2" fmla="*/ 14599 w 15392"/>
              <a:gd name="connsiteY2" fmla="*/ 587 h 41342"/>
              <a:gd name="connsiteX3" fmla="*/ 15036 w 15392"/>
              <a:gd name="connsiteY3" fmla="*/ 766 h 41342"/>
              <a:gd name="connsiteX4" fmla="*/ 15167 w 15392"/>
              <a:gd name="connsiteY4" fmla="*/ 5736 h 41342"/>
              <a:gd name="connsiteX5" fmla="*/ 12638 w 15392"/>
              <a:gd name="connsiteY5" fmla="*/ 4035 h 41342"/>
              <a:gd name="connsiteX6" fmla="*/ 12748 w 15392"/>
              <a:gd name="connsiteY6" fmla="*/ 5975 h 41342"/>
              <a:gd name="connsiteX7" fmla="*/ 2157 w 15392"/>
              <a:gd name="connsiteY7" fmla="*/ 5743 h 41342"/>
              <a:gd name="connsiteX8" fmla="*/ 1383 w 15392"/>
              <a:gd name="connsiteY8" fmla="*/ 6298 h 41342"/>
              <a:gd name="connsiteX9" fmla="*/ 1359 w 15392"/>
              <a:gd name="connsiteY9" fmla="*/ 7547 h 41342"/>
              <a:gd name="connsiteX10" fmla="*/ 857 w 15392"/>
              <a:gd name="connsiteY10" fmla="*/ 8272 h 41342"/>
              <a:gd name="connsiteX11" fmla="*/ 1104 w 15392"/>
              <a:gd name="connsiteY11" fmla="*/ 10337 h 41342"/>
              <a:gd name="connsiteX12" fmla="*/ 946 w 15392"/>
              <a:gd name="connsiteY12" fmla="*/ 11064 h 41342"/>
              <a:gd name="connsiteX13" fmla="*/ 625 w 15392"/>
              <a:gd name="connsiteY13" fmla="*/ 14716 h 41342"/>
              <a:gd name="connsiteX14" fmla="*/ 548 w 15392"/>
              <a:gd name="connsiteY14" fmla="*/ 23829 h 41342"/>
              <a:gd name="connsiteX15" fmla="*/ 932 w 15392"/>
              <a:gd name="connsiteY15" fmla="*/ 34336 h 41342"/>
              <a:gd name="connsiteX16" fmla="*/ 698 w 15392"/>
              <a:gd name="connsiteY16" fmla="*/ 35312 h 41342"/>
              <a:gd name="connsiteX17" fmla="*/ 654 w 15392"/>
              <a:gd name="connsiteY17" fmla="*/ 40939 h 41342"/>
              <a:gd name="connsiteX18" fmla="*/ 227 w 15392"/>
              <a:gd name="connsiteY18" fmla="*/ 21475 h 41342"/>
              <a:gd name="connsiteX19" fmla="*/ 0 w 15392"/>
              <a:gd name="connsiteY19" fmla="*/ 10000 h 41342"/>
              <a:gd name="connsiteX20" fmla="*/ 0 w 15392"/>
              <a:gd name="connsiteY20" fmla="*/ 6531 h 41342"/>
              <a:gd name="connsiteX21" fmla="*/ 0 w 15392"/>
              <a:gd name="connsiteY21" fmla="*/ 0 h 41342"/>
              <a:gd name="connsiteX22" fmla="*/ 9329 w 15392"/>
              <a:gd name="connsiteY22" fmla="*/ 599 h 41342"/>
              <a:gd name="connsiteX0" fmla="*/ 9329 w 15041"/>
              <a:gd name="connsiteY0" fmla="*/ 599 h 41342"/>
              <a:gd name="connsiteX1" fmla="*/ 11560 w 15041"/>
              <a:gd name="connsiteY1" fmla="*/ 494 h 41342"/>
              <a:gd name="connsiteX2" fmla="*/ 14599 w 15041"/>
              <a:gd name="connsiteY2" fmla="*/ 587 h 41342"/>
              <a:gd name="connsiteX3" fmla="*/ 15036 w 15041"/>
              <a:gd name="connsiteY3" fmla="*/ 766 h 41342"/>
              <a:gd name="connsiteX4" fmla="*/ 14045 w 15041"/>
              <a:gd name="connsiteY4" fmla="*/ 5916 h 41342"/>
              <a:gd name="connsiteX5" fmla="*/ 12638 w 15041"/>
              <a:gd name="connsiteY5" fmla="*/ 4035 h 41342"/>
              <a:gd name="connsiteX6" fmla="*/ 12748 w 15041"/>
              <a:gd name="connsiteY6" fmla="*/ 5975 h 41342"/>
              <a:gd name="connsiteX7" fmla="*/ 2157 w 15041"/>
              <a:gd name="connsiteY7" fmla="*/ 5743 h 41342"/>
              <a:gd name="connsiteX8" fmla="*/ 1383 w 15041"/>
              <a:gd name="connsiteY8" fmla="*/ 6298 h 41342"/>
              <a:gd name="connsiteX9" fmla="*/ 1359 w 15041"/>
              <a:gd name="connsiteY9" fmla="*/ 7547 h 41342"/>
              <a:gd name="connsiteX10" fmla="*/ 857 w 15041"/>
              <a:gd name="connsiteY10" fmla="*/ 8272 h 41342"/>
              <a:gd name="connsiteX11" fmla="*/ 1104 w 15041"/>
              <a:gd name="connsiteY11" fmla="*/ 10337 h 41342"/>
              <a:gd name="connsiteX12" fmla="*/ 946 w 15041"/>
              <a:gd name="connsiteY12" fmla="*/ 11064 h 41342"/>
              <a:gd name="connsiteX13" fmla="*/ 625 w 15041"/>
              <a:gd name="connsiteY13" fmla="*/ 14716 h 41342"/>
              <a:gd name="connsiteX14" fmla="*/ 548 w 15041"/>
              <a:gd name="connsiteY14" fmla="*/ 23829 h 41342"/>
              <a:gd name="connsiteX15" fmla="*/ 932 w 15041"/>
              <a:gd name="connsiteY15" fmla="*/ 34336 h 41342"/>
              <a:gd name="connsiteX16" fmla="*/ 698 w 15041"/>
              <a:gd name="connsiteY16" fmla="*/ 35312 h 41342"/>
              <a:gd name="connsiteX17" fmla="*/ 654 w 15041"/>
              <a:gd name="connsiteY17" fmla="*/ 40939 h 41342"/>
              <a:gd name="connsiteX18" fmla="*/ 227 w 15041"/>
              <a:gd name="connsiteY18" fmla="*/ 21475 h 41342"/>
              <a:gd name="connsiteX19" fmla="*/ 0 w 15041"/>
              <a:gd name="connsiteY19" fmla="*/ 10000 h 41342"/>
              <a:gd name="connsiteX20" fmla="*/ 0 w 15041"/>
              <a:gd name="connsiteY20" fmla="*/ 6531 h 41342"/>
              <a:gd name="connsiteX21" fmla="*/ 0 w 15041"/>
              <a:gd name="connsiteY21" fmla="*/ 0 h 41342"/>
              <a:gd name="connsiteX22" fmla="*/ 9329 w 15041"/>
              <a:gd name="connsiteY22" fmla="*/ 599 h 41342"/>
              <a:gd name="connsiteX0" fmla="*/ 9329 w 15119"/>
              <a:gd name="connsiteY0" fmla="*/ 599 h 41342"/>
              <a:gd name="connsiteX1" fmla="*/ 11560 w 15119"/>
              <a:gd name="connsiteY1" fmla="*/ 494 h 41342"/>
              <a:gd name="connsiteX2" fmla="*/ 14599 w 15119"/>
              <a:gd name="connsiteY2" fmla="*/ 587 h 41342"/>
              <a:gd name="connsiteX3" fmla="*/ 15036 w 15119"/>
              <a:gd name="connsiteY3" fmla="*/ 766 h 41342"/>
              <a:gd name="connsiteX4" fmla="*/ 15021 w 15119"/>
              <a:gd name="connsiteY4" fmla="*/ 4418 h 41342"/>
              <a:gd name="connsiteX5" fmla="*/ 14045 w 15119"/>
              <a:gd name="connsiteY5" fmla="*/ 5916 h 41342"/>
              <a:gd name="connsiteX6" fmla="*/ 12638 w 15119"/>
              <a:gd name="connsiteY6" fmla="*/ 4035 h 41342"/>
              <a:gd name="connsiteX7" fmla="*/ 12748 w 15119"/>
              <a:gd name="connsiteY7" fmla="*/ 5975 h 41342"/>
              <a:gd name="connsiteX8" fmla="*/ 2157 w 15119"/>
              <a:gd name="connsiteY8" fmla="*/ 5743 h 41342"/>
              <a:gd name="connsiteX9" fmla="*/ 1383 w 15119"/>
              <a:gd name="connsiteY9" fmla="*/ 6298 h 41342"/>
              <a:gd name="connsiteX10" fmla="*/ 1359 w 15119"/>
              <a:gd name="connsiteY10" fmla="*/ 7547 h 41342"/>
              <a:gd name="connsiteX11" fmla="*/ 857 w 15119"/>
              <a:gd name="connsiteY11" fmla="*/ 8272 h 41342"/>
              <a:gd name="connsiteX12" fmla="*/ 1104 w 15119"/>
              <a:gd name="connsiteY12" fmla="*/ 10337 h 41342"/>
              <a:gd name="connsiteX13" fmla="*/ 946 w 15119"/>
              <a:gd name="connsiteY13" fmla="*/ 11064 h 41342"/>
              <a:gd name="connsiteX14" fmla="*/ 625 w 15119"/>
              <a:gd name="connsiteY14" fmla="*/ 14716 h 41342"/>
              <a:gd name="connsiteX15" fmla="*/ 548 w 15119"/>
              <a:gd name="connsiteY15" fmla="*/ 23829 h 41342"/>
              <a:gd name="connsiteX16" fmla="*/ 932 w 15119"/>
              <a:gd name="connsiteY16" fmla="*/ 34336 h 41342"/>
              <a:gd name="connsiteX17" fmla="*/ 698 w 15119"/>
              <a:gd name="connsiteY17" fmla="*/ 35312 h 41342"/>
              <a:gd name="connsiteX18" fmla="*/ 654 w 15119"/>
              <a:gd name="connsiteY18" fmla="*/ 40939 h 41342"/>
              <a:gd name="connsiteX19" fmla="*/ 227 w 15119"/>
              <a:gd name="connsiteY19" fmla="*/ 21475 h 41342"/>
              <a:gd name="connsiteX20" fmla="*/ 0 w 15119"/>
              <a:gd name="connsiteY20" fmla="*/ 10000 h 41342"/>
              <a:gd name="connsiteX21" fmla="*/ 0 w 15119"/>
              <a:gd name="connsiteY21" fmla="*/ 6531 h 41342"/>
              <a:gd name="connsiteX22" fmla="*/ 0 w 15119"/>
              <a:gd name="connsiteY22" fmla="*/ 0 h 41342"/>
              <a:gd name="connsiteX23" fmla="*/ 9329 w 15119"/>
              <a:gd name="connsiteY23" fmla="*/ 599 h 41342"/>
              <a:gd name="connsiteX0" fmla="*/ 9329 w 15119"/>
              <a:gd name="connsiteY0" fmla="*/ 599 h 41342"/>
              <a:gd name="connsiteX1" fmla="*/ 11560 w 15119"/>
              <a:gd name="connsiteY1" fmla="*/ 494 h 41342"/>
              <a:gd name="connsiteX2" fmla="*/ 14599 w 15119"/>
              <a:gd name="connsiteY2" fmla="*/ 587 h 41342"/>
              <a:gd name="connsiteX3" fmla="*/ 15036 w 15119"/>
              <a:gd name="connsiteY3" fmla="*/ 766 h 41342"/>
              <a:gd name="connsiteX4" fmla="*/ 15021 w 15119"/>
              <a:gd name="connsiteY4" fmla="*/ 4418 h 41342"/>
              <a:gd name="connsiteX5" fmla="*/ 14045 w 15119"/>
              <a:gd name="connsiteY5" fmla="*/ 5916 h 41342"/>
              <a:gd name="connsiteX6" fmla="*/ 12638 w 15119"/>
              <a:gd name="connsiteY6" fmla="*/ 4035 h 41342"/>
              <a:gd name="connsiteX7" fmla="*/ 5288 w 15119"/>
              <a:gd name="connsiteY7" fmla="*/ 5975 h 41342"/>
              <a:gd name="connsiteX8" fmla="*/ 2157 w 15119"/>
              <a:gd name="connsiteY8" fmla="*/ 5743 h 41342"/>
              <a:gd name="connsiteX9" fmla="*/ 1383 w 15119"/>
              <a:gd name="connsiteY9" fmla="*/ 6298 h 41342"/>
              <a:gd name="connsiteX10" fmla="*/ 1359 w 15119"/>
              <a:gd name="connsiteY10" fmla="*/ 7547 h 41342"/>
              <a:gd name="connsiteX11" fmla="*/ 857 w 15119"/>
              <a:gd name="connsiteY11" fmla="*/ 8272 h 41342"/>
              <a:gd name="connsiteX12" fmla="*/ 1104 w 15119"/>
              <a:gd name="connsiteY12" fmla="*/ 10337 h 41342"/>
              <a:gd name="connsiteX13" fmla="*/ 946 w 15119"/>
              <a:gd name="connsiteY13" fmla="*/ 11064 h 41342"/>
              <a:gd name="connsiteX14" fmla="*/ 625 w 15119"/>
              <a:gd name="connsiteY14" fmla="*/ 14716 h 41342"/>
              <a:gd name="connsiteX15" fmla="*/ 548 w 15119"/>
              <a:gd name="connsiteY15" fmla="*/ 23829 h 41342"/>
              <a:gd name="connsiteX16" fmla="*/ 932 w 15119"/>
              <a:gd name="connsiteY16" fmla="*/ 34336 h 41342"/>
              <a:gd name="connsiteX17" fmla="*/ 698 w 15119"/>
              <a:gd name="connsiteY17" fmla="*/ 35312 h 41342"/>
              <a:gd name="connsiteX18" fmla="*/ 654 w 15119"/>
              <a:gd name="connsiteY18" fmla="*/ 40939 h 41342"/>
              <a:gd name="connsiteX19" fmla="*/ 227 w 15119"/>
              <a:gd name="connsiteY19" fmla="*/ 21475 h 41342"/>
              <a:gd name="connsiteX20" fmla="*/ 0 w 15119"/>
              <a:gd name="connsiteY20" fmla="*/ 10000 h 41342"/>
              <a:gd name="connsiteX21" fmla="*/ 0 w 15119"/>
              <a:gd name="connsiteY21" fmla="*/ 6531 h 41342"/>
              <a:gd name="connsiteX22" fmla="*/ 0 w 15119"/>
              <a:gd name="connsiteY22" fmla="*/ 0 h 41342"/>
              <a:gd name="connsiteX23" fmla="*/ 9329 w 15119"/>
              <a:gd name="connsiteY23" fmla="*/ 599 h 41342"/>
              <a:gd name="connsiteX0" fmla="*/ 9329 w 15119"/>
              <a:gd name="connsiteY0" fmla="*/ 599 h 41342"/>
              <a:gd name="connsiteX1" fmla="*/ 11560 w 15119"/>
              <a:gd name="connsiteY1" fmla="*/ 494 h 41342"/>
              <a:gd name="connsiteX2" fmla="*/ 14599 w 15119"/>
              <a:gd name="connsiteY2" fmla="*/ 587 h 41342"/>
              <a:gd name="connsiteX3" fmla="*/ 15036 w 15119"/>
              <a:gd name="connsiteY3" fmla="*/ 766 h 41342"/>
              <a:gd name="connsiteX4" fmla="*/ 15021 w 15119"/>
              <a:gd name="connsiteY4" fmla="*/ 4418 h 41342"/>
              <a:gd name="connsiteX5" fmla="*/ 14045 w 15119"/>
              <a:gd name="connsiteY5" fmla="*/ 5916 h 41342"/>
              <a:gd name="connsiteX6" fmla="*/ 12288 w 15119"/>
              <a:gd name="connsiteY6" fmla="*/ 5891 h 41342"/>
              <a:gd name="connsiteX7" fmla="*/ 5288 w 15119"/>
              <a:gd name="connsiteY7" fmla="*/ 5975 h 41342"/>
              <a:gd name="connsiteX8" fmla="*/ 2157 w 15119"/>
              <a:gd name="connsiteY8" fmla="*/ 5743 h 41342"/>
              <a:gd name="connsiteX9" fmla="*/ 1383 w 15119"/>
              <a:gd name="connsiteY9" fmla="*/ 6298 h 41342"/>
              <a:gd name="connsiteX10" fmla="*/ 1359 w 15119"/>
              <a:gd name="connsiteY10" fmla="*/ 7547 h 41342"/>
              <a:gd name="connsiteX11" fmla="*/ 857 w 15119"/>
              <a:gd name="connsiteY11" fmla="*/ 8272 h 41342"/>
              <a:gd name="connsiteX12" fmla="*/ 1104 w 15119"/>
              <a:gd name="connsiteY12" fmla="*/ 10337 h 41342"/>
              <a:gd name="connsiteX13" fmla="*/ 946 w 15119"/>
              <a:gd name="connsiteY13" fmla="*/ 11064 h 41342"/>
              <a:gd name="connsiteX14" fmla="*/ 625 w 15119"/>
              <a:gd name="connsiteY14" fmla="*/ 14716 h 41342"/>
              <a:gd name="connsiteX15" fmla="*/ 548 w 15119"/>
              <a:gd name="connsiteY15" fmla="*/ 23829 h 41342"/>
              <a:gd name="connsiteX16" fmla="*/ 932 w 15119"/>
              <a:gd name="connsiteY16" fmla="*/ 34336 h 41342"/>
              <a:gd name="connsiteX17" fmla="*/ 698 w 15119"/>
              <a:gd name="connsiteY17" fmla="*/ 35312 h 41342"/>
              <a:gd name="connsiteX18" fmla="*/ 654 w 15119"/>
              <a:gd name="connsiteY18" fmla="*/ 40939 h 41342"/>
              <a:gd name="connsiteX19" fmla="*/ 227 w 15119"/>
              <a:gd name="connsiteY19" fmla="*/ 21475 h 41342"/>
              <a:gd name="connsiteX20" fmla="*/ 0 w 15119"/>
              <a:gd name="connsiteY20" fmla="*/ 10000 h 41342"/>
              <a:gd name="connsiteX21" fmla="*/ 0 w 15119"/>
              <a:gd name="connsiteY21" fmla="*/ 6531 h 41342"/>
              <a:gd name="connsiteX22" fmla="*/ 0 w 15119"/>
              <a:gd name="connsiteY22" fmla="*/ 0 h 41342"/>
              <a:gd name="connsiteX23" fmla="*/ 9329 w 15119"/>
              <a:gd name="connsiteY23" fmla="*/ 599 h 41342"/>
              <a:gd name="connsiteX0" fmla="*/ 9329 w 15155"/>
              <a:gd name="connsiteY0" fmla="*/ 599 h 41342"/>
              <a:gd name="connsiteX1" fmla="*/ 11560 w 15155"/>
              <a:gd name="connsiteY1" fmla="*/ 494 h 41342"/>
              <a:gd name="connsiteX2" fmla="*/ 14599 w 15155"/>
              <a:gd name="connsiteY2" fmla="*/ 587 h 41342"/>
              <a:gd name="connsiteX3" fmla="*/ 15036 w 15155"/>
              <a:gd name="connsiteY3" fmla="*/ 766 h 41342"/>
              <a:gd name="connsiteX4" fmla="*/ 15021 w 15155"/>
              <a:gd name="connsiteY4" fmla="*/ 4418 h 41342"/>
              <a:gd name="connsiteX5" fmla="*/ 15007 w 15155"/>
              <a:gd name="connsiteY5" fmla="*/ 7413 h 41342"/>
              <a:gd name="connsiteX6" fmla="*/ 12288 w 15155"/>
              <a:gd name="connsiteY6" fmla="*/ 5891 h 41342"/>
              <a:gd name="connsiteX7" fmla="*/ 5288 w 15155"/>
              <a:gd name="connsiteY7" fmla="*/ 5975 h 41342"/>
              <a:gd name="connsiteX8" fmla="*/ 2157 w 15155"/>
              <a:gd name="connsiteY8" fmla="*/ 5743 h 41342"/>
              <a:gd name="connsiteX9" fmla="*/ 1383 w 15155"/>
              <a:gd name="connsiteY9" fmla="*/ 6298 h 41342"/>
              <a:gd name="connsiteX10" fmla="*/ 1359 w 15155"/>
              <a:gd name="connsiteY10" fmla="*/ 7547 h 41342"/>
              <a:gd name="connsiteX11" fmla="*/ 857 w 15155"/>
              <a:gd name="connsiteY11" fmla="*/ 8272 h 41342"/>
              <a:gd name="connsiteX12" fmla="*/ 1104 w 15155"/>
              <a:gd name="connsiteY12" fmla="*/ 10337 h 41342"/>
              <a:gd name="connsiteX13" fmla="*/ 946 w 15155"/>
              <a:gd name="connsiteY13" fmla="*/ 11064 h 41342"/>
              <a:gd name="connsiteX14" fmla="*/ 625 w 15155"/>
              <a:gd name="connsiteY14" fmla="*/ 14716 h 41342"/>
              <a:gd name="connsiteX15" fmla="*/ 548 w 15155"/>
              <a:gd name="connsiteY15" fmla="*/ 23829 h 41342"/>
              <a:gd name="connsiteX16" fmla="*/ 932 w 15155"/>
              <a:gd name="connsiteY16" fmla="*/ 34336 h 41342"/>
              <a:gd name="connsiteX17" fmla="*/ 698 w 15155"/>
              <a:gd name="connsiteY17" fmla="*/ 35312 h 41342"/>
              <a:gd name="connsiteX18" fmla="*/ 654 w 15155"/>
              <a:gd name="connsiteY18" fmla="*/ 40939 h 41342"/>
              <a:gd name="connsiteX19" fmla="*/ 227 w 15155"/>
              <a:gd name="connsiteY19" fmla="*/ 21475 h 41342"/>
              <a:gd name="connsiteX20" fmla="*/ 0 w 15155"/>
              <a:gd name="connsiteY20" fmla="*/ 10000 h 41342"/>
              <a:gd name="connsiteX21" fmla="*/ 0 w 15155"/>
              <a:gd name="connsiteY21" fmla="*/ 6531 h 41342"/>
              <a:gd name="connsiteX22" fmla="*/ 0 w 15155"/>
              <a:gd name="connsiteY22" fmla="*/ 0 h 41342"/>
              <a:gd name="connsiteX23" fmla="*/ 9329 w 15155"/>
              <a:gd name="connsiteY23" fmla="*/ 599 h 41342"/>
              <a:gd name="connsiteX0" fmla="*/ 9329 w 15088"/>
              <a:gd name="connsiteY0" fmla="*/ 599 h 41342"/>
              <a:gd name="connsiteX1" fmla="*/ 11560 w 15088"/>
              <a:gd name="connsiteY1" fmla="*/ 494 h 41342"/>
              <a:gd name="connsiteX2" fmla="*/ 14599 w 15088"/>
              <a:gd name="connsiteY2" fmla="*/ 587 h 41342"/>
              <a:gd name="connsiteX3" fmla="*/ 15036 w 15088"/>
              <a:gd name="connsiteY3" fmla="*/ 766 h 41342"/>
              <a:gd name="connsiteX4" fmla="*/ 14365 w 15088"/>
              <a:gd name="connsiteY4" fmla="*/ 4179 h 41342"/>
              <a:gd name="connsiteX5" fmla="*/ 15007 w 15088"/>
              <a:gd name="connsiteY5" fmla="*/ 7413 h 41342"/>
              <a:gd name="connsiteX6" fmla="*/ 12288 w 15088"/>
              <a:gd name="connsiteY6" fmla="*/ 5891 h 41342"/>
              <a:gd name="connsiteX7" fmla="*/ 5288 w 15088"/>
              <a:gd name="connsiteY7" fmla="*/ 5975 h 41342"/>
              <a:gd name="connsiteX8" fmla="*/ 2157 w 15088"/>
              <a:gd name="connsiteY8" fmla="*/ 5743 h 41342"/>
              <a:gd name="connsiteX9" fmla="*/ 1383 w 15088"/>
              <a:gd name="connsiteY9" fmla="*/ 6298 h 41342"/>
              <a:gd name="connsiteX10" fmla="*/ 1359 w 15088"/>
              <a:gd name="connsiteY10" fmla="*/ 7547 h 41342"/>
              <a:gd name="connsiteX11" fmla="*/ 857 w 15088"/>
              <a:gd name="connsiteY11" fmla="*/ 8272 h 41342"/>
              <a:gd name="connsiteX12" fmla="*/ 1104 w 15088"/>
              <a:gd name="connsiteY12" fmla="*/ 10337 h 41342"/>
              <a:gd name="connsiteX13" fmla="*/ 946 w 15088"/>
              <a:gd name="connsiteY13" fmla="*/ 11064 h 41342"/>
              <a:gd name="connsiteX14" fmla="*/ 625 w 15088"/>
              <a:gd name="connsiteY14" fmla="*/ 14716 h 41342"/>
              <a:gd name="connsiteX15" fmla="*/ 548 w 15088"/>
              <a:gd name="connsiteY15" fmla="*/ 23829 h 41342"/>
              <a:gd name="connsiteX16" fmla="*/ 932 w 15088"/>
              <a:gd name="connsiteY16" fmla="*/ 34336 h 41342"/>
              <a:gd name="connsiteX17" fmla="*/ 698 w 15088"/>
              <a:gd name="connsiteY17" fmla="*/ 35312 h 41342"/>
              <a:gd name="connsiteX18" fmla="*/ 654 w 15088"/>
              <a:gd name="connsiteY18" fmla="*/ 40939 h 41342"/>
              <a:gd name="connsiteX19" fmla="*/ 227 w 15088"/>
              <a:gd name="connsiteY19" fmla="*/ 21475 h 41342"/>
              <a:gd name="connsiteX20" fmla="*/ 0 w 15088"/>
              <a:gd name="connsiteY20" fmla="*/ 10000 h 41342"/>
              <a:gd name="connsiteX21" fmla="*/ 0 w 15088"/>
              <a:gd name="connsiteY21" fmla="*/ 6531 h 41342"/>
              <a:gd name="connsiteX22" fmla="*/ 0 w 15088"/>
              <a:gd name="connsiteY22" fmla="*/ 0 h 41342"/>
              <a:gd name="connsiteX23" fmla="*/ 9329 w 15088"/>
              <a:gd name="connsiteY23" fmla="*/ 599 h 41342"/>
              <a:gd name="connsiteX0" fmla="*/ 9329 w 15134"/>
              <a:gd name="connsiteY0" fmla="*/ 599 h 41342"/>
              <a:gd name="connsiteX1" fmla="*/ 11560 w 15134"/>
              <a:gd name="connsiteY1" fmla="*/ 494 h 41342"/>
              <a:gd name="connsiteX2" fmla="*/ 14599 w 15134"/>
              <a:gd name="connsiteY2" fmla="*/ 587 h 41342"/>
              <a:gd name="connsiteX3" fmla="*/ 15036 w 15134"/>
              <a:gd name="connsiteY3" fmla="*/ 766 h 41342"/>
              <a:gd name="connsiteX4" fmla="*/ 14890 w 15134"/>
              <a:gd name="connsiteY4" fmla="*/ 3940 h 41342"/>
              <a:gd name="connsiteX5" fmla="*/ 15007 w 15134"/>
              <a:gd name="connsiteY5" fmla="*/ 7413 h 41342"/>
              <a:gd name="connsiteX6" fmla="*/ 12288 w 15134"/>
              <a:gd name="connsiteY6" fmla="*/ 5891 h 41342"/>
              <a:gd name="connsiteX7" fmla="*/ 5288 w 15134"/>
              <a:gd name="connsiteY7" fmla="*/ 5975 h 41342"/>
              <a:gd name="connsiteX8" fmla="*/ 2157 w 15134"/>
              <a:gd name="connsiteY8" fmla="*/ 5743 h 41342"/>
              <a:gd name="connsiteX9" fmla="*/ 1383 w 15134"/>
              <a:gd name="connsiteY9" fmla="*/ 6298 h 41342"/>
              <a:gd name="connsiteX10" fmla="*/ 1359 w 15134"/>
              <a:gd name="connsiteY10" fmla="*/ 7547 h 41342"/>
              <a:gd name="connsiteX11" fmla="*/ 857 w 15134"/>
              <a:gd name="connsiteY11" fmla="*/ 8272 h 41342"/>
              <a:gd name="connsiteX12" fmla="*/ 1104 w 15134"/>
              <a:gd name="connsiteY12" fmla="*/ 10337 h 41342"/>
              <a:gd name="connsiteX13" fmla="*/ 946 w 15134"/>
              <a:gd name="connsiteY13" fmla="*/ 11064 h 41342"/>
              <a:gd name="connsiteX14" fmla="*/ 625 w 15134"/>
              <a:gd name="connsiteY14" fmla="*/ 14716 h 41342"/>
              <a:gd name="connsiteX15" fmla="*/ 548 w 15134"/>
              <a:gd name="connsiteY15" fmla="*/ 23829 h 41342"/>
              <a:gd name="connsiteX16" fmla="*/ 932 w 15134"/>
              <a:gd name="connsiteY16" fmla="*/ 34336 h 41342"/>
              <a:gd name="connsiteX17" fmla="*/ 698 w 15134"/>
              <a:gd name="connsiteY17" fmla="*/ 35312 h 41342"/>
              <a:gd name="connsiteX18" fmla="*/ 654 w 15134"/>
              <a:gd name="connsiteY18" fmla="*/ 40939 h 41342"/>
              <a:gd name="connsiteX19" fmla="*/ 227 w 15134"/>
              <a:gd name="connsiteY19" fmla="*/ 21475 h 41342"/>
              <a:gd name="connsiteX20" fmla="*/ 0 w 15134"/>
              <a:gd name="connsiteY20" fmla="*/ 10000 h 41342"/>
              <a:gd name="connsiteX21" fmla="*/ 0 w 15134"/>
              <a:gd name="connsiteY21" fmla="*/ 6531 h 41342"/>
              <a:gd name="connsiteX22" fmla="*/ 0 w 15134"/>
              <a:gd name="connsiteY22" fmla="*/ 0 h 41342"/>
              <a:gd name="connsiteX23" fmla="*/ 9329 w 15134"/>
              <a:gd name="connsiteY23" fmla="*/ 599 h 41342"/>
              <a:gd name="connsiteX0" fmla="*/ 9329 w 15134"/>
              <a:gd name="connsiteY0" fmla="*/ 599 h 41342"/>
              <a:gd name="connsiteX1" fmla="*/ 11560 w 15134"/>
              <a:gd name="connsiteY1" fmla="*/ 494 h 41342"/>
              <a:gd name="connsiteX2" fmla="*/ 14599 w 15134"/>
              <a:gd name="connsiteY2" fmla="*/ 587 h 41342"/>
              <a:gd name="connsiteX3" fmla="*/ 15036 w 15134"/>
              <a:gd name="connsiteY3" fmla="*/ 766 h 41342"/>
              <a:gd name="connsiteX4" fmla="*/ 14890 w 15134"/>
              <a:gd name="connsiteY4" fmla="*/ 3940 h 41342"/>
              <a:gd name="connsiteX5" fmla="*/ 15007 w 15134"/>
              <a:gd name="connsiteY5" fmla="*/ 7413 h 41342"/>
              <a:gd name="connsiteX6" fmla="*/ 12288 w 15134"/>
              <a:gd name="connsiteY6" fmla="*/ 3077 h 41342"/>
              <a:gd name="connsiteX7" fmla="*/ 5288 w 15134"/>
              <a:gd name="connsiteY7" fmla="*/ 5975 h 41342"/>
              <a:gd name="connsiteX8" fmla="*/ 2157 w 15134"/>
              <a:gd name="connsiteY8" fmla="*/ 5743 h 41342"/>
              <a:gd name="connsiteX9" fmla="*/ 1383 w 15134"/>
              <a:gd name="connsiteY9" fmla="*/ 6298 h 41342"/>
              <a:gd name="connsiteX10" fmla="*/ 1359 w 15134"/>
              <a:gd name="connsiteY10" fmla="*/ 7547 h 41342"/>
              <a:gd name="connsiteX11" fmla="*/ 857 w 15134"/>
              <a:gd name="connsiteY11" fmla="*/ 8272 h 41342"/>
              <a:gd name="connsiteX12" fmla="*/ 1104 w 15134"/>
              <a:gd name="connsiteY12" fmla="*/ 10337 h 41342"/>
              <a:gd name="connsiteX13" fmla="*/ 946 w 15134"/>
              <a:gd name="connsiteY13" fmla="*/ 11064 h 41342"/>
              <a:gd name="connsiteX14" fmla="*/ 625 w 15134"/>
              <a:gd name="connsiteY14" fmla="*/ 14716 h 41342"/>
              <a:gd name="connsiteX15" fmla="*/ 548 w 15134"/>
              <a:gd name="connsiteY15" fmla="*/ 23829 h 41342"/>
              <a:gd name="connsiteX16" fmla="*/ 932 w 15134"/>
              <a:gd name="connsiteY16" fmla="*/ 34336 h 41342"/>
              <a:gd name="connsiteX17" fmla="*/ 698 w 15134"/>
              <a:gd name="connsiteY17" fmla="*/ 35312 h 41342"/>
              <a:gd name="connsiteX18" fmla="*/ 654 w 15134"/>
              <a:gd name="connsiteY18" fmla="*/ 40939 h 41342"/>
              <a:gd name="connsiteX19" fmla="*/ 227 w 15134"/>
              <a:gd name="connsiteY19" fmla="*/ 21475 h 41342"/>
              <a:gd name="connsiteX20" fmla="*/ 0 w 15134"/>
              <a:gd name="connsiteY20" fmla="*/ 10000 h 41342"/>
              <a:gd name="connsiteX21" fmla="*/ 0 w 15134"/>
              <a:gd name="connsiteY21" fmla="*/ 6531 h 41342"/>
              <a:gd name="connsiteX22" fmla="*/ 0 w 15134"/>
              <a:gd name="connsiteY22" fmla="*/ 0 h 41342"/>
              <a:gd name="connsiteX23" fmla="*/ 9329 w 15134"/>
              <a:gd name="connsiteY23" fmla="*/ 599 h 41342"/>
              <a:gd name="connsiteX0" fmla="*/ 9329 w 15134"/>
              <a:gd name="connsiteY0" fmla="*/ 621 h 41364"/>
              <a:gd name="connsiteX1" fmla="*/ 11560 w 15134"/>
              <a:gd name="connsiteY1" fmla="*/ 516 h 41364"/>
              <a:gd name="connsiteX2" fmla="*/ 14599 w 15134"/>
              <a:gd name="connsiteY2" fmla="*/ 609 h 41364"/>
              <a:gd name="connsiteX3" fmla="*/ 15036 w 15134"/>
              <a:gd name="connsiteY3" fmla="*/ 10 h 41364"/>
              <a:gd name="connsiteX4" fmla="*/ 14890 w 15134"/>
              <a:gd name="connsiteY4" fmla="*/ 3962 h 41364"/>
              <a:gd name="connsiteX5" fmla="*/ 15007 w 15134"/>
              <a:gd name="connsiteY5" fmla="*/ 7435 h 41364"/>
              <a:gd name="connsiteX6" fmla="*/ 12288 w 15134"/>
              <a:gd name="connsiteY6" fmla="*/ 3099 h 41364"/>
              <a:gd name="connsiteX7" fmla="*/ 5288 w 15134"/>
              <a:gd name="connsiteY7" fmla="*/ 5997 h 41364"/>
              <a:gd name="connsiteX8" fmla="*/ 2157 w 15134"/>
              <a:gd name="connsiteY8" fmla="*/ 5765 h 41364"/>
              <a:gd name="connsiteX9" fmla="*/ 1383 w 15134"/>
              <a:gd name="connsiteY9" fmla="*/ 6320 h 41364"/>
              <a:gd name="connsiteX10" fmla="*/ 1359 w 15134"/>
              <a:gd name="connsiteY10" fmla="*/ 7569 h 41364"/>
              <a:gd name="connsiteX11" fmla="*/ 857 w 15134"/>
              <a:gd name="connsiteY11" fmla="*/ 8294 h 41364"/>
              <a:gd name="connsiteX12" fmla="*/ 1104 w 15134"/>
              <a:gd name="connsiteY12" fmla="*/ 10359 h 41364"/>
              <a:gd name="connsiteX13" fmla="*/ 946 w 15134"/>
              <a:gd name="connsiteY13" fmla="*/ 11086 h 41364"/>
              <a:gd name="connsiteX14" fmla="*/ 625 w 15134"/>
              <a:gd name="connsiteY14" fmla="*/ 14738 h 41364"/>
              <a:gd name="connsiteX15" fmla="*/ 548 w 15134"/>
              <a:gd name="connsiteY15" fmla="*/ 23851 h 41364"/>
              <a:gd name="connsiteX16" fmla="*/ 932 w 15134"/>
              <a:gd name="connsiteY16" fmla="*/ 34358 h 41364"/>
              <a:gd name="connsiteX17" fmla="*/ 698 w 15134"/>
              <a:gd name="connsiteY17" fmla="*/ 35334 h 41364"/>
              <a:gd name="connsiteX18" fmla="*/ 654 w 15134"/>
              <a:gd name="connsiteY18" fmla="*/ 40961 h 41364"/>
              <a:gd name="connsiteX19" fmla="*/ 227 w 15134"/>
              <a:gd name="connsiteY19" fmla="*/ 21497 h 41364"/>
              <a:gd name="connsiteX20" fmla="*/ 0 w 15134"/>
              <a:gd name="connsiteY20" fmla="*/ 10022 h 41364"/>
              <a:gd name="connsiteX21" fmla="*/ 0 w 15134"/>
              <a:gd name="connsiteY21" fmla="*/ 6553 h 41364"/>
              <a:gd name="connsiteX22" fmla="*/ 0 w 15134"/>
              <a:gd name="connsiteY22" fmla="*/ 22 h 41364"/>
              <a:gd name="connsiteX23" fmla="*/ 9329 w 15134"/>
              <a:gd name="connsiteY23" fmla="*/ 621 h 41364"/>
              <a:gd name="connsiteX0" fmla="*/ 9329 w 15134"/>
              <a:gd name="connsiteY0" fmla="*/ 1422 h 42165"/>
              <a:gd name="connsiteX1" fmla="*/ 10919 w 15134"/>
              <a:gd name="connsiteY1" fmla="*/ 0 h 42165"/>
              <a:gd name="connsiteX2" fmla="*/ 14599 w 15134"/>
              <a:gd name="connsiteY2" fmla="*/ 1410 h 42165"/>
              <a:gd name="connsiteX3" fmla="*/ 15036 w 15134"/>
              <a:gd name="connsiteY3" fmla="*/ 811 h 42165"/>
              <a:gd name="connsiteX4" fmla="*/ 14890 w 15134"/>
              <a:gd name="connsiteY4" fmla="*/ 4763 h 42165"/>
              <a:gd name="connsiteX5" fmla="*/ 15007 w 15134"/>
              <a:gd name="connsiteY5" fmla="*/ 8236 h 42165"/>
              <a:gd name="connsiteX6" fmla="*/ 12288 w 15134"/>
              <a:gd name="connsiteY6" fmla="*/ 3900 h 42165"/>
              <a:gd name="connsiteX7" fmla="*/ 5288 w 15134"/>
              <a:gd name="connsiteY7" fmla="*/ 6798 h 42165"/>
              <a:gd name="connsiteX8" fmla="*/ 2157 w 15134"/>
              <a:gd name="connsiteY8" fmla="*/ 6566 h 42165"/>
              <a:gd name="connsiteX9" fmla="*/ 1383 w 15134"/>
              <a:gd name="connsiteY9" fmla="*/ 7121 h 42165"/>
              <a:gd name="connsiteX10" fmla="*/ 1359 w 15134"/>
              <a:gd name="connsiteY10" fmla="*/ 8370 h 42165"/>
              <a:gd name="connsiteX11" fmla="*/ 857 w 15134"/>
              <a:gd name="connsiteY11" fmla="*/ 9095 h 42165"/>
              <a:gd name="connsiteX12" fmla="*/ 1104 w 15134"/>
              <a:gd name="connsiteY12" fmla="*/ 11160 h 42165"/>
              <a:gd name="connsiteX13" fmla="*/ 946 w 15134"/>
              <a:gd name="connsiteY13" fmla="*/ 11887 h 42165"/>
              <a:gd name="connsiteX14" fmla="*/ 625 w 15134"/>
              <a:gd name="connsiteY14" fmla="*/ 15539 h 42165"/>
              <a:gd name="connsiteX15" fmla="*/ 548 w 15134"/>
              <a:gd name="connsiteY15" fmla="*/ 24652 h 42165"/>
              <a:gd name="connsiteX16" fmla="*/ 932 w 15134"/>
              <a:gd name="connsiteY16" fmla="*/ 35159 h 42165"/>
              <a:gd name="connsiteX17" fmla="*/ 698 w 15134"/>
              <a:gd name="connsiteY17" fmla="*/ 36135 h 42165"/>
              <a:gd name="connsiteX18" fmla="*/ 654 w 15134"/>
              <a:gd name="connsiteY18" fmla="*/ 41762 h 42165"/>
              <a:gd name="connsiteX19" fmla="*/ 227 w 15134"/>
              <a:gd name="connsiteY19" fmla="*/ 22298 h 42165"/>
              <a:gd name="connsiteX20" fmla="*/ 0 w 15134"/>
              <a:gd name="connsiteY20" fmla="*/ 10823 h 42165"/>
              <a:gd name="connsiteX21" fmla="*/ 0 w 15134"/>
              <a:gd name="connsiteY21" fmla="*/ 7354 h 42165"/>
              <a:gd name="connsiteX22" fmla="*/ 0 w 15134"/>
              <a:gd name="connsiteY22" fmla="*/ 823 h 42165"/>
              <a:gd name="connsiteX23" fmla="*/ 9329 w 15134"/>
              <a:gd name="connsiteY23" fmla="*/ 1422 h 42165"/>
              <a:gd name="connsiteX0" fmla="*/ 8294 w 15134"/>
              <a:gd name="connsiteY0" fmla="*/ 464 h 42165"/>
              <a:gd name="connsiteX1" fmla="*/ 10919 w 15134"/>
              <a:gd name="connsiteY1" fmla="*/ 0 h 42165"/>
              <a:gd name="connsiteX2" fmla="*/ 14599 w 15134"/>
              <a:gd name="connsiteY2" fmla="*/ 1410 h 42165"/>
              <a:gd name="connsiteX3" fmla="*/ 15036 w 15134"/>
              <a:gd name="connsiteY3" fmla="*/ 811 h 42165"/>
              <a:gd name="connsiteX4" fmla="*/ 14890 w 15134"/>
              <a:gd name="connsiteY4" fmla="*/ 4763 h 42165"/>
              <a:gd name="connsiteX5" fmla="*/ 15007 w 15134"/>
              <a:gd name="connsiteY5" fmla="*/ 8236 h 42165"/>
              <a:gd name="connsiteX6" fmla="*/ 12288 w 15134"/>
              <a:gd name="connsiteY6" fmla="*/ 3900 h 42165"/>
              <a:gd name="connsiteX7" fmla="*/ 5288 w 15134"/>
              <a:gd name="connsiteY7" fmla="*/ 6798 h 42165"/>
              <a:gd name="connsiteX8" fmla="*/ 2157 w 15134"/>
              <a:gd name="connsiteY8" fmla="*/ 6566 h 42165"/>
              <a:gd name="connsiteX9" fmla="*/ 1383 w 15134"/>
              <a:gd name="connsiteY9" fmla="*/ 7121 h 42165"/>
              <a:gd name="connsiteX10" fmla="*/ 1359 w 15134"/>
              <a:gd name="connsiteY10" fmla="*/ 8370 h 42165"/>
              <a:gd name="connsiteX11" fmla="*/ 857 w 15134"/>
              <a:gd name="connsiteY11" fmla="*/ 9095 h 42165"/>
              <a:gd name="connsiteX12" fmla="*/ 1104 w 15134"/>
              <a:gd name="connsiteY12" fmla="*/ 11160 h 42165"/>
              <a:gd name="connsiteX13" fmla="*/ 946 w 15134"/>
              <a:gd name="connsiteY13" fmla="*/ 11887 h 42165"/>
              <a:gd name="connsiteX14" fmla="*/ 625 w 15134"/>
              <a:gd name="connsiteY14" fmla="*/ 15539 h 42165"/>
              <a:gd name="connsiteX15" fmla="*/ 548 w 15134"/>
              <a:gd name="connsiteY15" fmla="*/ 24652 h 42165"/>
              <a:gd name="connsiteX16" fmla="*/ 932 w 15134"/>
              <a:gd name="connsiteY16" fmla="*/ 35159 h 42165"/>
              <a:gd name="connsiteX17" fmla="*/ 698 w 15134"/>
              <a:gd name="connsiteY17" fmla="*/ 36135 h 42165"/>
              <a:gd name="connsiteX18" fmla="*/ 654 w 15134"/>
              <a:gd name="connsiteY18" fmla="*/ 41762 h 42165"/>
              <a:gd name="connsiteX19" fmla="*/ 227 w 15134"/>
              <a:gd name="connsiteY19" fmla="*/ 22298 h 42165"/>
              <a:gd name="connsiteX20" fmla="*/ 0 w 15134"/>
              <a:gd name="connsiteY20" fmla="*/ 10823 h 42165"/>
              <a:gd name="connsiteX21" fmla="*/ 0 w 15134"/>
              <a:gd name="connsiteY21" fmla="*/ 7354 h 42165"/>
              <a:gd name="connsiteX22" fmla="*/ 0 w 15134"/>
              <a:gd name="connsiteY22" fmla="*/ 823 h 42165"/>
              <a:gd name="connsiteX23" fmla="*/ 8294 w 15134"/>
              <a:gd name="connsiteY23" fmla="*/ 464 h 42165"/>
              <a:gd name="connsiteX0" fmla="*/ 8294 w 15134"/>
              <a:gd name="connsiteY0" fmla="*/ 1 h 41702"/>
              <a:gd name="connsiteX1" fmla="*/ 11196 w 15134"/>
              <a:gd name="connsiteY1" fmla="*/ 2715 h 41702"/>
              <a:gd name="connsiteX2" fmla="*/ 14599 w 15134"/>
              <a:gd name="connsiteY2" fmla="*/ 947 h 41702"/>
              <a:gd name="connsiteX3" fmla="*/ 15036 w 15134"/>
              <a:gd name="connsiteY3" fmla="*/ 348 h 41702"/>
              <a:gd name="connsiteX4" fmla="*/ 14890 w 15134"/>
              <a:gd name="connsiteY4" fmla="*/ 4300 h 41702"/>
              <a:gd name="connsiteX5" fmla="*/ 15007 w 15134"/>
              <a:gd name="connsiteY5" fmla="*/ 7773 h 41702"/>
              <a:gd name="connsiteX6" fmla="*/ 12288 w 15134"/>
              <a:gd name="connsiteY6" fmla="*/ 3437 h 41702"/>
              <a:gd name="connsiteX7" fmla="*/ 5288 w 15134"/>
              <a:gd name="connsiteY7" fmla="*/ 6335 h 41702"/>
              <a:gd name="connsiteX8" fmla="*/ 2157 w 15134"/>
              <a:gd name="connsiteY8" fmla="*/ 6103 h 41702"/>
              <a:gd name="connsiteX9" fmla="*/ 1383 w 15134"/>
              <a:gd name="connsiteY9" fmla="*/ 6658 h 41702"/>
              <a:gd name="connsiteX10" fmla="*/ 1359 w 15134"/>
              <a:gd name="connsiteY10" fmla="*/ 7907 h 41702"/>
              <a:gd name="connsiteX11" fmla="*/ 857 w 15134"/>
              <a:gd name="connsiteY11" fmla="*/ 8632 h 41702"/>
              <a:gd name="connsiteX12" fmla="*/ 1104 w 15134"/>
              <a:gd name="connsiteY12" fmla="*/ 10697 h 41702"/>
              <a:gd name="connsiteX13" fmla="*/ 946 w 15134"/>
              <a:gd name="connsiteY13" fmla="*/ 11424 h 41702"/>
              <a:gd name="connsiteX14" fmla="*/ 625 w 15134"/>
              <a:gd name="connsiteY14" fmla="*/ 15076 h 41702"/>
              <a:gd name="connsiteX15" fmla="*/ 548 w 15134"/>
              <a:gd name="connsiteY15" fmla="*/ 24189 h 41702"/>
              <a:gd name="connsiteX16" fmla="*/ 932 w 15134"/>
              <a:gd name="connsiteY16" fmla="*/ 34696 h 41702"/>
              <a:gd name="connsiteX17" fmla="*/ 698 w 15134"/>
              <a:gd name="connsiteY17" fmla="*/ 35672 h 41702"/>
              <a:gd name="connsiteX18" fmla="*/ 654 w 15134"/>
              <a:gd name="connsiteY18" fmla="*/ 41299 h 41702"/>
              <a:gd name="connsiteX19" fmla="*/ 227 w 15134"/>
              <a:gd name="connsiteY19" fmla="*/ 21835 h 41702"/>
              <a:gd name="connsiteX20" fmla="*/ 0 w 15134"/>
              <a:gd name="connsiteY20" fmla="*/ 10360 h 41702"/>
              <a:gd name="connsiteX21" fmla="*/ 0 w 15134"/>
              <a:gd name="connsiteY21" fmla="*/ 6891 h 41702"/>
              <a:gd name="connsiteX22" fmla="*/ 0 w 15134"/>
              <a:gd name="connsiteY22" fmla="*/ 360 h 41702"/>
              <a:gd name="connsiteX23" fmla="*/ 8294 w 15134"/>
              <a:gd name="connsiteY23" fmla="*/ 1 h 41702"/>
              <a:gd name="connsiteX0" fmla="*/ 8294 w 15134"/>
              <a:gd name="connsiteY0" fmla="*/ 1 h 41702"/>
              <a:gd name="connsiteX1" fmla="*/ 11196 w 15134"/>
              <a:gd name="connsiteY1" fmla="*/ 2715 h 41702"/>
              <a:gd name="connsiteX2" fmla="*/ 14599 w 15134"/>
              <a:gd name="connsiteY2" fmla="*/ 947 h 41702"/>
              <a:gd name="connsiteX3" fmla="*/ 15036 w 15134"/>
              <a:gd name="connsiteY3" fmla="*/ 348 h 41702"/>
              <a:gd name="connsiteX4" fmla="*/ 14890 w 15134"/>
              <a:gd name="connsiteY4" fmla="*/ 4300 h 41702"/>
              <a:gd name="connsiteX5" fmla="*/ 15007 w 15134"/>
              <a:gd name="connsiteY5" fmla="*/ 7773 h 41702"/>
              <a:gd name="connsiteX6" fmla="*/ 12288 w 15134"/>
              <a:gd name="connsiteY6" fmla="*/ 3437 h 41702"/>
              <a:gd name="connsiteX7" fmla="*/ 5273 w 15134"/>
              <a:gd name="connsiteY7" fmla="*/ 4929 h 41702"/>
              <a:gd name="connsiteX8" fmla="*/ 2157 w 15134"/>
              <a:gd name="connsiteY8" fmla="*/ 6103 h 41702"/>
              <a:gd name="connsiteX9" fmla="*/ 1383 w 15134"/>
              <a:gd name="connsiteY9" fmla="*/ 6658 h 41702"/>
              <a:gd name="connsiteX10" fmla="*/ 1359 w 15134"/>
              <a:gd name="connsiteY10" fmla="*/ 7907 h 41702"/>
              <a:gd name="connsiteX11" fmla="*/ 857 w 15134"/>
              <a:gd name="connsiteY11" fmla="*/ 8632 h 41702"/>
              <a:gd name="connsiteX12" fmla="*/ 1104 w 15134"/>
              <a:gd name="connsiteY12" fmla="*/ 10697 h 41702"/>
              <a:gd name="connsiteX13" fmla="*/ 946 w 15134"/>
              <a:gd name="connsiteY13" fmla="*/ 11424 h 41702"/>
              <a:gd name="connsiteX14" fmla="*/ 625 w 15134"/>
              <a:gd name="connsiteY14" fmla="*/ 15076 h 41702"/>
              <a:gd name="connsiteX15" fmla="*/ 548 w 15134"/>
              <a:gd name="connsiteY15" fmla="*/ 24189 h 41702"/>
              <a:gd name="connsiteX16" fmla="*/ 932 w 15134"/>
              <a:gd name="connsiteY16" fmla="*/ 34696 h 41702"/>
              <a:gd name="connsiteX17" fmla="*/ 698 w 15134"/>
              <a:gd name="connsiteY17" fmla="*/ 35672 h 41702"/>
              <a:gd name="connsiteX18" fmla="*/ 654 w 15134"/>
              <a:gd name="connsiteY18" fmla="*/ 41299 h 41702"/>
              <a:gd name="connsiteX19" fmla="*/ 227 w 15134"/>
              <a:gd name="connsiteY19" fmla="*/ 21835 h 41702"/>
              <a:gd name="connsiteX20" fmla="*/ 0 w 15134"/>
              <a:gd name="connsiteY20" fmla="*/ 10360 h 41702"/>
              <a:gd name="connsiteX21" fmla="*/ 0 w 15134"/>
              <a:gd name="connsiteY21" fmla="*/ 6891 h 41702"/>
              <a:gd name="connsiteX22" fmla="*/ 0 w 15134"/>
              <a:gd name="connsiteY22" fmla="*/ 360 h 41702"/>
              <a:gd name="connsiteX23" fmla="*/ 8294 w 15134"/>
              <a:gd name="connsiteY23" fmla="*/ 1 h 41702"/>
              <a:gd name="connsiteX0" fmla="*/ 8309 w 15149"/>
              <a:gd name="connsiteY0" fmla="*/ 374 h 42075"/>
              <a:gd name="connsiteX1" fmla="*/ 11211 w 15149"/>
              <a:gd name="connsiteY1" fmla="*/ 3088 h 42075"/>
              <a:gd name="connsiteX2" fmla="*/ 14614 w 15149"/>
              <a:gd name="connsiteY2" fmla="*/ 1320 h 42075"/>
              <a:gd name="connsiteX3" fmla="*/ 15051 w 15149"/>
              <a:gd name="connsiteY3" fmla="*/ 721 h 42075"/>
              <a:gd name="connsiteX4" fmla="*/ 14905 w 15149"/>
              <a:gd name="connsiteY4" fmla="*/ 4673 h 42075"/>
              <a:gd name="connsiteX5" fmla="*/ 15022 w 15149"/>
              <a:gd name="connsiteY5" fmla="*/ 8146 h 42075"/>
              <a:gd name="connsiteX6" fmla="*/ 12303 w 15149"/>
              <a:gd name="connsiteY6" fmla="*/ 3810 h 42075"/>
              <a:gd name="connsiteX7" fmla="*/ 5288 w 15149"/>
              <a:gd name="connsiteY7" fmla="*/ 5302 h 42075"/>
              <a:gd name="connsiteX8" fmla="*/ 2172 w 15149"/>
              <a:gd name="connsiteY8" fmla="*/ 6476 h 42075"/>
              <a:gd name="connsiteX9" fmla="*/ 1398 w 15149"/>
              <a:gd name="connsiteY9" fmla="*/ 7031 h 42075"/>
              <a:gd name="connsiteX10" fmla="*/ 1374 w 15149"/>
              <a:gd name="connsiteY10" fmla="*/ 8280 h 42075"/>
              <a:gd name="connsiteX11" fmla="*/ 872 w 15149"/>
              <a:gd name="connsiteY11" fmla="*/ 9005 h 42075"/>
              <a:gd name="connsiteX12" fmla="*/ 1119 w 15149"/>
              <a:gd name="connsiteY12" fmla="*/ 11070 h 42075"/>
              <a:gd name="connsiteX13" fmla="*/ 961 w 15149"/>
              <a:gd name="connsiteY13" fmla="*/ 11797 h 42075"/>
              <a:gd name="connsiteX14" fmla="*/ 640 w 15149"/>
              <a:gd name="connsiteY14" fmla="*/ 15449 h 42075"/>
              <a:gd name="connsiteX15" fmla="*/ 563 w 15149"/>
              <a:gd name="connsiteY15" fmla="*/ 24562 h 42075"/>
              <a:gd name="connsiteX16" fmla="*/ 947 w 15149"/>
              <a:gd name="connsiteY16" fmla="*/ 35069 h 42075"/>
              <a:gd name="connsiteX17" fmla="*/ 713 w 15149"/>
              <a:gd name="connsiteY17" fmla="*/ 36045 h 42075"/>
              <a:gd name="connsiteX18" fmla="*/ 669 w 15149"/>
              <a:gd name="connsiteY18" fmla="*/ 41672 h 42075"/>
              <a:gd name="connsiteX19" fmla="*/ 242 w 15149"/>
              <a:gd name="connsiteY19" fmla="*/ 22208 h 42075"/>
              <a:gd name="connsiteX20" fmla="*/ 15 w 15149"/>
              <a:gd name="connsiteY20" fmla="*/ 10733 h 42075"/>
              <a:gd name="connsiteX21" fmla="*/ 15 w 15149"/>
              <a:gd name="connsiteY21" fmla="*/ 7264 h 42075"/>
              <a:gd name="connsiteX22" fmla="*/ 0 w 15149"/>
              <a:gd name="connsiteY22" fmla="*/ 0 h 42075"/>
              <a:gd name="connsiteX23" fmla="*/ 8309 w 15149"/>
              <a:gd name="connsiteY23" fmla="*/ 374 h 42075"/>
              <a:gd name="connsiteX0" fmla="*/ 8309 w 15149"/>
              <a:gd name="connsiteY0" fmla="*/ 397 h 42098"/>
              <a:gd name="connsiteX1" fmla="*/ 11211 w 15149"/>
              <a:gd name="connsiteY1" fmla="*/ 3111 h 42098"/>
              <a:gd name="connsiteX2" fmla="*/ 14614 w 15149"/>
              <a:gd name="connsiteY2" fmla="*/ 1343 h 42098"/>
              <a:gd name="connsiteX3" fmla="*/ 15051 w 15149"/>
              <a:gd name="connsiteY3" fmla="*/ 744 h 42098"/>
              <a:gd name="connsiteX4" fmla="*/ 14905 w 15149"/>
              <a:gd name="connsiteY4" fmla="*/ 4696 h 42098"/>
              <a:gd name="connsiteX5" fmla="*/ 15022 w 15149"/>
              <a:gd name="connsiteY5" fmla="*/ 8169 h 42098"/>
              <a:gd name="connsiteX6" fmla="*/ 12303 w 15149"/>
              <a:gd name="connsiteY6" fmla="*/ 3833 h 42098"/>
              <a:gd name="connsiteX7" fmla="*/ 5288 w 15149"/>
              <a:gd name="connsiteY7" fmla="*/ 5325 h 42098"/>
              <a:gd name="connsiteX8" fmla="*/ 2172 w 15149"/>
              <a:gd name="connsiteY8" fmla="*/ 6499 h 42098"/>
              <a:gd name="connsiteX9" fmla="*/ 1398 w 15149"/>
              <a:gd name="connsiteY9" fmla="*/ 7054 h 42098"/>
              <a:gd name="connsiteX10" fmla="*/ 1374 w 15149"/>
              <a:gd name="connsiteY10" fmla="*/ 8303 h 42098"/>
              <a:gd name="connsiteX11" fmla="*/ 872 w 15149"/>
              <a:gd name="connsiteY11" fmla="*/ 9028 h 42098"/>
              <a:gd name="connsiteX12" fmla="*/ 1119 w 15149"/>
              <a:gd name="connsiteY12" fmla="*/ 11093 h 42098"/>
              <a:gd name="connsiteX13" fmla="*/ 961 w 15149"/>
              <a:gd name="connsiteY13" fmla="*/ 11820 h 42098"/>
              <a:gd name="connsiteX14" fmla="*/ 640 w 15149"/>
              <a:gd name="connsiteY14" fmla="*/ 15472 h 42098"/>
              <a:gd name="connsiteX15" fmla="*/ 563 w 15149"/>
              <a:gd name="connsiteY15" fmla="*/ 24585 h 42098"/>
              <a:gd name="connsiteX16" fmla="*/ 947 w 15149"/>
              <a:gd name="connsiteY16" fmla="*/ 35092 h 42098"/>
              <a:gd name="connsiteX17" fmla="*/ 713 w 15149"/>
              <a:gd name="connsiteY17" fmla="*/ 36068 h 42098"/>
              <a:gd name="connsiteX18" fmla="*/ 669 w 15149"/>
              <a:gd name="connsiteY18" fmla="*/ 41695 h 42098"/>
              <a:gd name="connsiteX19" fmla="*/ 242 w 15149"/>
              <a:gd name="connsiteY19" fmla="*/ 22231 h 42098"/>
              <a:gd name="connsiteX20" fmla="*/ 15 w 15149"/>
              <a:gd name="connsiteY20" fmla="*/ 10756 h 42098"/>
              <a:gd name="connsiteX21" fmla="*/ 15 w 15149"/>
              <a:gd name="connsiteY21" fmla="*/ 7287 h 42098"/>
              <a:gd name="connsiteX22" fmla="*/ 0 w 15149"/>
              <a:gd name="connsiteY22" fmla="*/ 23 h 42098"/>
              <a:gd name="connsiteX23" fmla="*/ 8309 w 15149"/>
              <a:gd name="connsiteY23" fmla="*/ 397 h 42098"/>
              <a:gd name="connsiteX0" fmla="*/ 8309 w 15149"/>
              <a:gd name="connsiteY0" fmla="*/ 397 h 42098"/>
              <a:gd name="connsiteX1" fmla="*/ 9996 w 15149"/>
              <a:gd name="connsiteY1" fmla="*/ 422 h 42098"/>
              <a:gd name="connsiteX2" fmla="*/ 11211 w 15149"/>
              <a:gd name="connsiteY2" fmla="*/ 3111 h 42098"/>
              <a:gd name="connsiteX3" fmla="*/ 14614 w 15149"/>
              <a:gd name="connsiteY3" fmla="*/ 1343 h 42098"/>
              <a:gd name="connsiteX4" fmla="*/ 15051 w 15149"/>
              <a:gd name="connsiteY4" fmla="*/ 744 h 42098"/>
              <a:gd name="connsiteX5" fmla="*/ 14905 w 15149"/>
              <a:gd name="connsiteY5" fmla="*/ 4696 h 42098"/>
              <a:gd name="connsiteX6" fmla="*/ 15022 w 15149"/>
              <a:gd name="connsiteY6" fmla="*/ 8169 h 42098"/>
              <a:gd name="connsiteX7" fmla="*/ 12303 w 15149"/>
              <a:gd name="connsiteY7" fmla="*/ 3833 h 42098"/>
              <a:gd name="connsiteX8" fmla="*/ 5288 w 15149"/>
              <a:gd name="connsiteY8" fmla="*/ 5325 h 42098"/>
              <a:gd name="connsiteX9" fmla="*/ 2172 w 15149"/>
              <a:gd name="connsiteY9" fmla="*/ 6499 h 42098"/>
              <a:gd name="connsiteX10" fmla="*/ 1398 w 15149"/>
              <a:gd name="connsiteY10" fmla="*/ 7054 h 42098"/>
              <a:gd name="connsiteX11" fmla="*/ 1374 w 15149"/>
              <a:gd name="connsiteY11" fmla="*/ 8303 h 42098"/>
              <a:gd name="connsiteX12" fmla="*/ 872 w 15149"/>
              <a:gd name="connsiteY12" fmla="*/ 9028 h 42098"/>
              <a:gd name="connsiteX13" fmla="*/ 1119 w 15149"/>
              <a:gd name="connsiteY13" fmla="*/ 11093 h 42098"/>
              <a:gd name="connsiteX14" fmla="*/ 961 w 15149"/>
              <a:gd name="connsiteY14" fmla="*/ 11820 h 42098"/>
              <a:gd name="connsiteX15" fmla="*/ 640 w 15149"/>
              <a:gd name="connsiteY15" fmla="*/ 15472 h 42098"/>
              <a:gd name="connsiteX16" fmla="*/ 563 w 15149"/>
              <a:gd name="connsiteY16" fmla="*/ 24585 h 42098"/>
              <a:gd name="connsiteX17" fmla="*/ 947 w 15149"/>
              <a:gd name="connsiteY17" fmla="*/ 35092 h 42098"/>
              <a:gd name="connsiteX18" fmla="*/ 713 w 15149"/>
              <a:gd name="connsiteY18" fmla="*/ 36068 h 42098"/>
              <a:gd name="connsiteX19" fmla="*/ 669 w 15149"/>
              <a:gd name="connsiteY19" fmla="*/ 41695 h 42098"/>
              <a:gd name="connsiteX20" fmla="*/ 242 w 15149"/>
              <a:gd name="connsiteY20" fmla="*/ 22231 h 42098"/>
              <a:gd name="connsiteX21" fmla="*/ 15 w 15149"/>
              <a:gd name="connsiteY21" fmla="*/ 10756 h 42098"/>
              <a:gd name="connsiteX22" fmla="*/ 15 w 15149"/>
              <a:gd name="connsiteY22" fmla="*/ 7287 h 42098"/>
              <a:gd name="connsiteX23" fmla="*/ 0 w 15149"/>
              <a:gd name="connsiteY23" fmla="*/ 23 h 42098"/>
              <a:gd name="connsiteX24" fmla="*/ 8309 w 15149"/>
              <a:gd name="connsiteY24" fmla="*/ 397 h 42098"/>
              <a:gd name="connsiteX0" fmla="*/ 10757 w 15149"/>
              <a:gd name="connsiteY0" fmla="*/ 69 h 42198"/>
              <a:gd name="connsiteX1" fmla="*/ 9996 w 15149"/>
              <a:gd name="connsiteY1" fmla="*/ 522 h 42198"/>
              <a:gd name="connsiteX2" fmla="*/ 11211 w 15149"/>
              <a:gd name="connsiteY2" fmla="*/ 3211 h 42198"/>
              <a:gd name="connsiteX3" fmla="*/ 14614 w 15149"/>
              <a:gd name="connsiteY3" fmla="*/ 1443 h 42198"/>
              <a:gd name="connsiteX4" fmla="*/ 15051 w 15149"/>
              <a:gd name="connsiteY4" fmla="*/ 844 h 42198"/>
              <a:gd name="connsiteX5" fmla="*/ 14905 w 15149"/>
              <a:gd name="connsiteY5" fmla="*/ 4796 h 42198"/>
              <a:gd name="connsiteX6" fmla="*/ 15022 w 15149"/>
              <a:gd name="connsiteY6" fmla="*/ 8269 h 42198"/>
              <a:gd name="connsiteX7" fmla="*/ 12303 w 15149"/>
              <a:gd name="connsiteY7" fmla="*/ 3933 h 42198"/>
              <a:gd name="connsiteX8" fmla="*/ 5288 w 15149"/>
              <a:gd name="connsiteY8" fmla="*/ 5425 h 42198"/>
              <a:gd name="connsiteX9" fmla="*/ 2172 w 15149"/>
              <a:gd name="connsiteY9" fmla="*/ 6599 h 42198"/>
              <a:gd name="connsiteX10" fmla="*/ 1398 w 15149"/>
              <a:gd name="connsiteY10" fmla="*/ 7154 h 42198"/>
              <a:gd name="connsiteX11" fmla="*/ 1374 w 15149"/>
              <a:gd name="connsiteY11" fmla="*/ 8403 h 42198"/>
              <a:gd name="connsiteX12" fmla="*/ 872 w 15149"/>
              <a:gd name="connsiteY12" fmla="*/ 9128 h 42198"/>
              <a:gd name="connsiteX13" fmla="*/ 1119 w 15149"/>
              <a:gd name="connsiteY13" fmla="*/ 11193 h 42198"/>
              <a:gd name="connsiteX14" fmla="*/ 961 w 15149"/>
              <a:gd name="connsiteY14" fmla="*/ 11920 h 42198"/>
              <a:gd name="connsiteX15" fmla="*/ 640 w 15149"/>
              <a:gd name="connsiteY15" fmla="*/ 15572 h 42198"/>
              <a:gd name="connsiteX16" fmla="*/ 563 w 15149"/>
              <a:gd name="connsiteY16" fmla="*/ 24685 h 42198"/>
              <a:gd name="connsiteX17" fmla="*/ 947 w 15149"/>
              <a:gd name="connsiteY17" fmla="*/ 35192 h 42198"/>
              <a:gd name="connsiteX18" fmla="*/ 713 w 15149"/>
              <a:gd name="connsiteY18" fmla="*/ 36168 h 42198"/>
              <a:gd name="connsiteX19" fmla="*/ 669 w 15149"/>
              <a:gd name="connsiteY19" fmla="*/ 41795 h 42198"/>
              <a:gd name="connsiteX20" fmla="*/ 242 w 15149"/>
              <a:gd name="connsiteY20" fmla="*/ 22331 h 42198"/>
              <a:gd name="connsiteX21" fmla="*/ 15 w 15149"/>
              <a:gd name="connsiteY21" fmla="*/ 10856 h 42198"/>
              <a:gd name="connsiteX22" fmla="*/ 15 w 15149"/>
              <a:gd name="connsiteY22" fmla="*/ 7387 h 42198"/>
              <a:gd name="connsiteX23" fmla="*/ 0 w 15149"/>
              <a:gd name="connsiteY23" fmla="*/ 123 h 42198"/>
              <a:gd name="connsiteX24" fmla="*/ 10757 w 15149"/>
              <a:gd name="connsiteY24" fmla="*/ 69 h 42198"/>
              <a:gd name="connsiteX0" fmla="*/ 10757 w 15149"/>
              <a:gd name="connsiteY0" fmla="*/ 69 h 42198"/>
              <a:gd name="connsiteX1" fmla="*/ 9996 w 15149"/>
              <a:gd name="connsiteY1" fmla="*/ 522 h 42198"/>
              <a:gd name="connsiteX2" fmla="*/ 10608 w 15149"/>
              <a:gd name="connsiteY2" fmla="*/ 889 h 42198"/>
              <a:gd name="connsiteX3" fmla="*/ 11211 w 15149"/>
              <a:gd name="connsiteY3" fmla="*/ 3211 h 42198"/>
              <a:gd name="connsiteX4" fmla="*/ 14614 w 15149"/>
              <a:gd name="connsiteY4" fmla="*/ 1443 h 42198"/>
              <a:gd name="connsiteX5" fmla="*/ 15051 w 15149"/>
              <a:gd name="connsiteY5" fmla="*/ 844 h 42198"/>
              <a:gd name="connsiteX6" fmla="*/ 14905 w 15149"/>
              <a:gd name="connsiteY6" fmla="*/ 4796 h 42198"/>
              <a:gd name="connsiteX7" fmla="*/ 15022 w 15149"/>
              <a:gd name="connsiteY7" fmla="*/ 8269 h 42198"/>
              <a:gd name="connsiteX8" fmla="*/ 12303 w 15149"/>
              <a:gd name="connsiteY8" fmla="*/ 3933 h 42198"/>
              <a:gd name="connsiteX9" fmla="*/ 5288 w 15149"/>
              <a:gd name="connsiteY9" fmla="*/ 5425 h 42198"/>
              <a:gd name="connsiteX10" fmla="*/ 2172 w 15149"/>
              <a:gd name="connsiteY10" fmla="*/ 6599 h 42198"/>
              <a:gd name="connsiteX11" fmla="*/ 1398 w 15149"/>
              <a:gd name="connsiteY11" fmla="*/ 7154 h 42198"/>
              <a:gd name="connsiteX12" fmla="*/ 1374 w 15149"/>
              <a:gd name="connsiteY12" fmla="*/ 8403 h 42198"/>
              <a:gd name="connsiteX13" fmla="*/ 872 w 15149"/>
              <a:gd name="connsiteY13" fmla="*/ 9128 h 42198"/>
              <a:gd name="connsiteX14" fmla="*/ 1119 w 15149"/>
              <a:gd name="connsiteY14" fmla="*/ 11193 h 42198"/>
              <a:gd name="connsiteX15" fmla="*/ 961 w 15149"/>
              <a:gd name="connsiteY15" fmla="*/ 11920 h 42198"/>
              <a:gd name="connsiteX16" fmla="*/ 640 w 15149"/>
              <a:gd name="connsiteY16" fmla="*/ 15572 h 42198"/>
              <a:gd name="connsiteX17" fmla="*/ 563 w 15149"/>
              <a:gd name="connsiteY17" fmla="*/ 24685 h 42198"/>
              <a:gd name="connsiteX18" fmla="*/ 947 w 15149"/>
              <a:gd name="connsiteY18" fmla="*/ 35192 h 42198"/>
              <a:gd name="connsiteX19" fmla="*/ 713 w 15149"/>
              <a:gd name="connsiteY19" fmla="*/ 36168 h 42198"/>
              <a:gd name="connsiteX20" fmla="*/ 669 w 15149"/>
              <a:gd name="connsiteY20" fmla="*/ 41795 h 42198"/>
              <a:gd name="connsiteX21" fmla="*/ 242 w 15149"/>
              <a:gd name="connsiteY21" fmla="*/ 22331 h 42198"/>
              <a:gd name="connsiteX22" fmla="*/ 15 w 15149"/>
              <a:gd name="connsiteY22" fmla="*/ 10856 h 42198"/>
              <a:gd name="connsiteX23" fmla="*/ 15 w 15149"/>
              <a:gd name="connsiteY23" fmla="*/ 7387 h 42198"/>
              <a:gd name="connsiteX24" fmla="*/ 0 w 15149"/>
              <a:gd name="connsiteY24" fmla="*/ 123 h 42198"/>
              <a:gd name="connsiteX25" fmla="*/ 10757 w 15149"/>
              <a:gd name="connsiteY25" fmla="*/ 69 h 42198"/>
              <a:gd name="connsiteX0" fmla="*/ 10757 w 15149"/>
              <a:gd name="connsiteY0" fmla="*/ 69 h 42198"/>
              <a:gd name="connsiteX1" fmla="*/ 9996 w 15149"/>
              <a:gd name="connsiteY1" fmla="*/ 522 h 42198"/>
              <a:gd name="connsiteX2" fmla="*/ 10608 w 15149"/>
              <a:gd name="connsiteY2" fmla="*/ 889 h 42198"/>
              <a:gd name="connsiteX3" fmla="*/ 12012 w 15149"/>
              <a:gd name="connsiteY3" fmla="*/ 94 h 42198"/>
              <a:gd name="connsiteX4" fmla="*/ 14614 w 15149"/>
              <a:gd name="connsiteY4" fmla="*/ 1443 h 42198"/>
              <a:gd name="connsiteX5" fmla="*/ 15051 w 15149"/>
              <a:gd name="connsiteY5" fmla="*/ 844 h 42198"/>
              <a:gd name="connsiteX6" fmla="*/ 14905 w 15149"/>
              <a:gd name="connsiteY6" fmla="*/ 4796 h 42198"/>
              <a:gd name="connsiteX7" fmla="*/ 15022 w 15149"/>
              <a:gd name="connsiteY7" fmla="*/ 8269 h 42198"/>
              <a:gd name="connsiteX8" fmla="*/ 12303 w 15149"/>
              <a:gd name="connsiteY8" fmla="*/ 3933 h 42198"/>
              <a:gd name="connsiteX9" fmla="*/ 5288 w 15149"/>
              <a:gd name="connsiteY9" fmla="*/ 5425 h 42198"/>
              <a:gd name="connsiteX10" fmla="*/ 2172 w 15149"/>
              <a:gd name="connsiteY10" fmla="*/ 6599 h 42198"/>
              <a:gd name="connsiteX11" fmla="*/ 1398 w 15149"/>
              <a:gd name="connsiteY11" fmla="*/ 7154 h 42198"/>
              <a:gd name="connsiteX12" fmla="*/ 1374 w 15149"/>
              <a:gd name="connsiteY12" fmla="*/ 8403 h 42198"/>
              <a:gd name="connsiteX13" fmla="*/ 872 w 15149"/>
              <a:gd name="connsiteY13" fmla="*/ 9128 h 42198"/>
              <a:gd name="connsiteX14" fmla="*/ 1119 w 15149"/>
              <a:gd name="connsiteY14" fmla="*/ 11193 h 42198"/>
              <a:gd name="connsiteX15" fmla="*/ 961 w 15149"/>
              <a:gd name="connsiteY15" fmla="*/ 11920 h 42198"/>
              <a:gd name="connsiteX16" fmla="*/ 640 w 15149"/>
              <a:gd name="connsiteY16" fmla="*/ 15572 h 42198"/>
              <a:gd name="connsiteX17" fmla="*/ 563 w 15149"/>
              <a:gd name="connsiteY17" fmla="*/ 24685 h 42198"/>
              <a:gd name="connsiteX18" fmla="*/ 947 w 15149"/>
              <a:gd name="connsiteY18" fmla="*/ 35192 h 42198"/>
              <a:gd name="connsiteX19" fmla="*/ 713 w 15149"/>
              <a:gd name="connsiteY19" fmla="*/ 36168 h 42198"/>
              <a:gd name="connsiteX20" fmla="*/ 669 w 15149"/>
              <a:gd name="connsiteY20" fmla="*/ 41795 h 42198"/>
              <a:gd name="connsiteX21" fmla="*/ 242 w 15149"/>
              <a:gd name="connsiteY21" fmla="*/ 22331 h 42198"/>
              <a:gd name="connsiteX22" fmla="*/ 15 w 15149"/>
              <a:gd name="connsiteY22" fmla="*/ 10856 h 42198"/>
              <a:gd name="connsiteX23" fmla="*/ 15 w 15149"/>
              <a:gd name="connsiteY23" fmla="*/ 7387 h 42198"/>
              <a:gd name="connsiteX24" fmla="*/ 0 w 15149"/>
              <a:gd name="connsiteY24" fmla="*/ 123 h 42198"/>
              <a:gd name="connsiteX25" fmla="*/ 10757 w 15149"/>
              <a:gd name="connsiteY25" fmla="*/ 69 h 42198"/>
              <a:gd name="connsiteX0" fmla="*/ 10757 w 15149"/>
              <a:gd name="connsiteY0" fmla="*/ 69 h 42198"/>
              <a:gd name="connsiteX1" fmla="*/ 9996 w 15149"/>
              <a:gd name="connsiteY1" fmla="*/ 522 h 42198"/>
              <a:gd name="connsiteX2" fmla="*/ 11249 w 15149"/>
              <a:gd name="connsiteY2" fmla="*/ 1989 h 42198"/>
              <a:gd name="connsiteX3" fmla="*/ 12012 w 15149"/>
              <a:gd name="connsiteY3" fmla="*/ 94 h 42198"/>
              <a:gd name="connsiteX4" fmla="*/ 14614 w 15149"/>
              <a:gd name="connsiteY4" fmla="*/ 1443 h 42198"/>
              <a:gd name="connsiteX5" fmla="*/ 15051 w 15149"/>
              <a:gd name="connsiteY5" fmla="*/ 844 h 42198"/>
              <a:gd name="connsiteX6" fmla="*/ 14905 w 15149"/>
              <a:gd name="connsiteY6" fmla="*/ 4796 h 42198"/>
              <a:gd name="connsiteX7" fmla="*/ 15022 w 15149"/>
              <a:gd name="connsiteY7" fmla="*/ 8269 h 42198"/>
              <a:gd name="connsiteX8" fmla="*/ 12303 w 15149"/>
              <a:gd name="connsiteY8" fmla="*/ 3933 h 42198"/>
              <a:gd name="connsiteX9" fmla="*/ 5288 w 15149"/>
              <a:gd name="connsiteY9" fmla="*/ 5425 h 42198"/>
              <a:gd name="connsiteX10" fmla="*/ 2172 w 15149"/>
              <a:gd name="connsiteY10" fmla="*/ 6599 h 42198"/>
              <a:gd name="connsiteX11" fmla="*/ 1398 w 15149"/>
              <a:gd name="connsiteY11" fmla="*/ 7154 h 42198"/>
              <a:gd name="connsiteX12" fmla="*/ 1374 w 15149"/>
              <a:gd name="connsiteY12" fmla="*/ 8403 h 42198"/>
              <a:gd name="connsiteX13" fmla="*/ 872 w 15149"/>
              <a:gd name="connsiteY13" fmla="*/ 9128 h 42198"/>
              <a:gd name="connsiteX14" fmla="*/ 1119 w 15149"/>
              <a:gd name="connsiteY14" fmla="*/ 11193 h 42198"/>
              <a:gd name="connsiteX15" fmla="*/ 961 w 15149"/>
              <a:gd name="connsiteY15" fmla="*/ 11920 h 42198"/>
              <a:gd name="connsiteX16" fmla="*/ 640 w 15149"/>
              <a:gd name="connsiteY16" fmla="*/ 15572 h 42198"/>
              <a:gd name="connsiteX17" fmla="*/ 563 w 15149"/>
              <a:gd name="connsiteY17" fmla="*/ 24685 h 42198"/>
              <a:gd name="connsiteX18" fmla="*/ 947 w 15149"/>
              <a:gd name="connsiteY18" fmla="*/ 35192 h 42198"/>
              <a:gd name="connsiteX19" fmla="*/ 713 w 15149"/>
              <a:gd name="connsiteY19" fmla="*/ 36168 h 42198"/>
              <a:gd name="connsiteX20" fmla="*/ 669 w 15149"/>
              <a:gd name="connsiteY20" fmla="*/ 41795 h 42198"/>
              <a:gd name="connsiteX21" fmla="*/ 242 w 15149"/>
              <a:gd name="connsiteY21" fmla="*/ 22331 h 42198"/>
              <a:gd name="connsiteX22" fmla="*/ 15 w 15149"/>
              <a:gd name="connsiteY22" fmla="*/ 10856 h 42198"/>
              <a:gd name="connsiteX23" fmla="*/ 15 w 15149"/>
              <a:gd name="connsiteY23" fmla="*/ 7387 h 42198"/>
              <a:gd name="connsiteX24" fmla="*/ 0 w 15149"/>
              <a:gd name="connsiteY24" fmla="*/ 123 h 42198"/>
              <a:gd name="connsiteX25" fmla="*/ 10757 w 15149"/>
              <a:gd name="connsiteY25" fmla="*/ 69 h 42198"/>
              <a:gd name="connsiteX0" fmla="*/ 10757 w 15149"/>
              <a:gd name="connsiteY0" fmla="*/ 69 h 42198"/>
              <a:gd name="connsiteX1" fmla="*/ 9996 w 15149"/>
              <a:gd name="connsiteY1" fmla="*/ 522 h 42198"/>
              <a:gd name="connsiteX2" fmla="*/ 11249 w 15149"/>
              <a:gd name="connsiteY2" fmla="*/ 1989 h 42198"/>
              <a:gd name="connsiteX3" fmla="*/ 12012 w 15149"/>
              <a:gd name="connsiteY3" fmla="*/ 94 h 42198"/>
              <a:gd name="connsiteX4" fmla="*/ 14293 w 15149"/>
              <a:gd name="connsiteY4" fmla="*/ 2910 h 42198"/>
              <a:gd name="connsiteX5" fmla="*/ 15051 w 15149"/>
              <a:gd name="connsiteY5" fmla="*/ 844 h 42198"/>
              <a:gd name="connsiteX6" fmla="*/ 14905 w 15149"/>
              <a:gd name="connsiteY6" fmla="*/ 4796 h 42198"/>
              <a:gd name="connsiteX7" fmla="*/ 15022 w 15149"/>
              <a:gd name="connsiteY7" fmla="*/ 8269 h 42198"/>
              <a:gd name="connsiteX8" fmla="*/ 12303 w 15149"/>
              <a:gd name="connsiteY8" fmla="*/ 3933 h 42198"/>
              <a:gd name="connsiteX9" fmla="*/ 5288 w 15149"/>
              <a:gd name="connsiteY9" fmla="*/ 5425 h 42198"/>
              <a:gd name="connsiteX10" fmla="*/ 2172 w 15149"/>
              <a:gd name="connsiteY10" fmla="*/ 6599 h 42198"/>
              <a:gd name="connsiteX11" fmla="*/ 1398 w 15149"/>
              <a:gd name="connsiteY11" fmla="*/ 7154 h 42198"/>
              <a:gd name="connsiteX12" fmla="*/ 1374 w 15149"/>
              <a:gd name="connsiteY12" fmla="*/ 8403 h 42198"/>
              <a:gd name="connsiteX13" fmla="*/ 872 w 15149"/>
              <a:gd name="connsiteY13" fmla="*/ 9128 h 42198"/>
              <a:gd name="connsiteX14" fmla="*/ 1119 w 15149"/>
              <a:gd name="connsiteY14" fmla="*/ 11193 h 42198"/>
              <a:gd name="connsiteX15" fmla="*/ 961 w 15149"/>
              <a:gd name="connsiteY15" fmla="*/ 11920 h 42198"/>
              <a:gd name="connsiteX16" fmla="*/ 640 w 15149"/>
              <a:gd name="connsiteY16" fmla="*/ 15572 h 42198"/>
              <a:gd name="connsiteX17" fmla="*/ 563 w 15149"/>
              <a:gd name="connsiteY17" fmla="*/ 24685 h 42198"/>
              <a:gd name="connsiteX18" fmla="*/ 947 w 15149"/>
              <a:gd name="connsiteY18" fmla="*/ 35192 h 42198"/>
              <a:gd name="connsiteX19" fmla="*/ 713 w 15149"/>
              <a:gd name="connsiteY19" fmla="*/ 36168 h 42198"/>
              <a:gd name="connsiteX20" fmla="*/ 669 w 15149"/>
              <a:gd name="connsiteY20" fmla="*/ 41795 h 42198"/>
              <a:gd name="connsiteX21" fmla="*/ 242 w 15149"/>
              <a:gd name="connsiteY21" fmla="*/ 22331 h 42198"/>
              <a:gd name="connsiteX22" fmla="*/ 15 w 15149"/>
              <a:gd name="connsiteY22" fmla="*/ 10856 h 42198"/>
              <a:gd name="connsiteX23" fmla="*/ 15 w 15149"/>
              <a:gd name="connsiteY23" fmla="*/ 7387 h 42198"/>
              <a:gd name="connsiteX24" fmla="*/ 0 w 15149"/>
              <a:gd name="connsiteY24" fmla="*/ 123 h 42198"/>
              <a:gd name="connsiteX25" fmla="*/ 10757 w 15149"/>
              <a:gd name="connsiteY25" fmla="*/ 69 h 42198"/>
              <a:gd name="connsiteX0" fmla="*/ 10757 w 15149"/>
              <a:gd name="connsiteY0" fmla="*/ 69 h 42198"/>
              <a:gd name="connsiteX1" fmla="*/ 9996 w 15149"/>
              <a:gd name="connsiteY1" fmla="*/ 522 h 42198"/>
              <a:gd name="connsiteX2" fmla="*/ 11249 w 15149"/>
              <a:gd name="connsiteY2" fmla="*/ 1989 h 42198"/>
              <a:gd name="connsiteX3" fmla="*/ 12012 w 15149"/>
              <a:gd name="connsiteY3" fmla="*/ 94 h 42198"/>
              <a:gd name="connsiteX4" fmla="*/ 14293 w 15149"/>
              <a:gd name="connsiteY4" fmla="*/ 2910 h 42198"/>
              <a:gd name="connsiteX5" fmla="*/ 14993 w 15149"/>
              <a:gd name="connsiteY5" fmla="*/ 416 h 42198"/>
              <a:gd name="connsiteX6" fmla="*/ 14905 w 15149"/>
              <a:gd name="connsiteY6" fmla="*/ 4796 h 42198"/>
              <a:gd name="connsiteX7" fmla="*/ 15022 w 15149"/>
              <a:gd name="connsiteY7" fmla="*/ 8269 h 42198"/>
              <a:gd name="connsiteX8" fmla="*/ 12303 w 15149"/>
              <a:gd name="connsiteY8" fmla="*/ 3933 h 42198"/>
              <a:gd name="connsiteX9" fmla="*/ 5288 w 15149"/>
              <a:gd name="connsiteY9" fmla="*/ 5425 h 42198"/>
              <a:gd name="connsiteX10" fmla="*/ 2172 w 15149"/>
              <a:gd name="connsiteY10" fmla="*/ 6599 h 42198"/>
              <a:gd name="connsiteX11" fmla="*/ 1398 w 15149"/>
              <a:gd name="connsiteY11" fmla="*/ 7154 h 42198"/>
              <a:gd name="connsiteX12" fmla="*/ 1374 w 15149"/>
              <a:gd name="connsiteY12" fmla="*/ 8403 h 42198"/>
              <a:gd name="connsiteX13" fmla="*/ 872 w 15149"/>
              <a:gd name="connsiteY13" fmla="*/ 9128 h 42198"/>
              <a:gd name="connsiteX14" fmla="*/ 1119 w 15149"/>
              <a:gd name="connsiteY14" fmla="*/ 11193 h 42198"/>
              <a:gd name="connsiteX15" fmla="*/ 961 w 15149"/>
              <a:gd name="connsiteY15" fmla="*/ 11920 h 42198"/>
              <a:gd name="connsiteX16" fmla="*/ 640 w 15149"/>
              <a:gd name="connsiteY16" fmla="*/ 15572 h 42198"/>
              <a:gd name="connsiteX17" fmla="*/ 563 w 15149"/>
              <a:gd name="connsiteY17" fmla="*/ 24685 h 42198"/>
              <a:gd name="connsiteX18" fmla="*/ 947 w 15149"/>
              <a:gd name="connsiteY18" fmla="*/ 35192 h 42198"/>
              <a:gd name="connsiteX19" fmla="*/ 713 w 15149"/>
              <a:gd name="connsiteY19" fmla="*/ 36168 h 42198"/>
              <a:gd name="connsiteX20" fmla="*/ 669 w 15149"/>
              <a:gd name="connsiteY20" fmla="*/ 41795 h 42198"/>
              <a:gd name="connsiteX21" fmla="*/ 242 w 15149"/>
              <a:gd name="connsiteY21" fmla="*/ 22331 h 42198"/>
              <a:gd name="connsiteX22" fmla="*/ 15 w 15149"/>
              <a:gd name="connsiteY22" fmla="*/ 10856 h 42198"/>
              <a:gd name="connsiteX23" fmla="*/ 15 w 15149"/>
              <a:gd name="connsiteY23" fmla="*/ 7387 h 42198"/>
              <a:gd name="connsiteX24" fmla="*/ 0 w 15149"/>
              <a:gd name="connsiteY24" fmla="*/ 123 h 42198"/>
              <a:gd name="connsiteX25" fmla="*/ 10757 w 15149"/>
              <a:gd name="connsiteY25" fmla="*/ 69 h 42198"/>
              <a:gd name="connsiteX0" fmla="*/ 10757 w 15162"/>
              <a:gd name="connsiteY0" fmla="*/ 69 h 42198"/>
              <a:gd name="connsiteX1" fmla="*/ 9996 w 15162"/>
              <a:gd name="connsiteY1" fmla="*/ 522 h 42198"/>
              <a:gd name="connsiteX2" fmla="*/ 11249 w 15162"/>
              <a:gd name="connsiteY2" fmla="*/ 1989 h 42198"/>
              <a:gd name="connsiteX3" fmla="*/ 12012 w 15162"/>
              <a:gd name="connsiteY3" fmla="*/ 94 h 42198"/>
              <a:gd name="connsiteX4" fmla="*/ 14293 w 15162"/>
              <a:gd name="connsiteY4" fmla="*/ 2910 h 42198"/>
              <a:gd name="connsiteX5" fmla="*/ 14993 w 15162"/>
              <a:gd name="connsiteY5" fmla="*/ 416 h 42198"/>
              <a:gd name="connsiteX6" fmla="*/ 14905 w 15162"/>
              <a:gd name="connsiteY6" fmla="*/ 4796 h 42198"/>
              <a:gd name="connsiteX7" fmla="*/ 15037 w 15162"/>
              <a:gd name="connsiteY7" fmla="*/ 6558 h 42198"/>
              <a:gd name="connsiteX8" fmla="*/ 12303 w 15162"/>
              <a:gd name="connsiteY8" fmla="*/ 3933 h 42198"/>
              <a:gd name="connsiteX9" fmla="*/ 5288 w 15162"/>
              <a:gd name="connsiteY9" fmla="*/ 5425 h 42198"/>
              <a:gd name="connsiteX10" fmla="*/ 2172 w 15162"/>
              <a:gd name="connsiteY10" fmla="*/ 6599 h 42198"/>
              <a:gd name="connsiteX11" fmla="*/ 1398 w 15162"/>
              <a:gd name="connsiteY11" fmla="*/ 7154 h 42198"/>
              <a:gd name="connsiteX12" fmla="*/ 1374 w 15162"/>
              <a:gd name="connsiteY12" fmla="*/ 8403 h 42198"/>
              <a:gd name="connsiteX13" fmla="*/ 872 w 15162"/>
              <a:gd name="connsiteY13" fmla="*/ 9128 h 42198"/>
              <a:gd name="connsiteX14" fmla="*/ 1119 w 15162"/>
              <a:gd name="connsiteY14" fmla="*/ 11193 h 42198"/>
              <a:gd name="connsiteX15" fmla="*/ 961 w 15162"/>
              <a:gd name="connsiteY15" fmla="*/ 11920 h 42198"/>
              <a:gd name="connsiteX16" fmla="*/ 640 w 15162"/>
              <a:gd name="connsiteY16" fmla="*/ 15572 h 42198"/>
              <a:gd name="connsiteX17" fmla="*/ 563 w 15162"/>
              <a:gd name="connsiteY17" fmla="*/ 24685 h 42198"/>
              <a:gd name="connsiteX18" fmla="*/ 947 w 15162"/>
              <a:gd name="connsiteY18" fmla="*/ 35192 h 42198"/>
              <a:gd name="connsiteX19" fmla="*/ 713 w 15162"/>
              <a:gd name="connsiteY19" fmla="*/ 36168 h 42198"/>
              <a:gd name="connsiteX20" fmla="*/ 669 w 15162"/>
              <a:gd name="connsiteY20" fmla="*/ 41795 h 42198"/>
              <a:gd name="connsiteX21" fmla="*/ 242 w 15162"/>
              <a:gd name="connsiteY21" fmla="*/ 22331 h 42198"/>
              <a:gd name="connsiteX22" fmla="*/ 15 w 15162"/>
              <a:gd name="connsiteY22" fmla="*/ 10856 h 42198"/>
              <a:gd name="connsiteX23" fmla="*/ 15 w 15162"/>
              <a:gd name="connsiteY23" fmla="*/ 7387 h 42198"/>
              <a:gd name="connsiteX24" fmla="*/ 0 w 15162"/>
              <a:gd name="connsiteY24" fmla="*/ 123 h 42198"/>
              <a:gd name="connsiteX25" fmla="*/ 10757 w 15162"/>
              <a:gd name="connsiteY25" fmla="*/ 69 h 42198"/>
              <a:gd name="connsiteX0" fmla="*/ 8892 w 15162"/>
              <a:gd name="connsiteY0" fmla="*/ 289 h 42112"/>
              <a:gd name="connsiteX1" fmla="*/ 9996 w 15162"/>
              <a:gd name="connsiteY1" fmla="*/ 436 h 42112"/>
              <a:gd name="connsiteX2" fmla="*/ 11249 w 15162"/>
              <a:gd name="connsiteY2" fmla="*/ 1903 h 42112"/>
              <a:gd name="connsiteX3" fmla="*/ 12012 w 15162"/>
              <a:gd name="connsiteY3" fmla="*/ 8 h 42112"/>
              <a:gd name="connsiteX4" fmla="*/ 14293 w 15162"/>
              <a:gd name="connsiteY4" fmla="*/ 2824 h 42112"/>
              <a:gd name="connsiteX5" fmla="*/ 14993 w 15162"/>
              <a:gd name="connsiteY5" fmla="*/ 330 h 42112"/>
              <a:gd name="connsiteX6" fmla="*/ 14905 w 15162"/>
              <a:gd name="connsiteY6" fmla="*/ 4710 h 42112"/>
              <a:gd name="connsiteX7" fmla="*/ 15037 w 15162"/>
              <a:gd name="connsiteY7" fmla="*/ 6472 h 42112"/>
              <a:gd name="connsiteX8" fmla="*/ 12303 w 15162"/>
              <a:gd name="connsiteY8" fmla="*/ 3847 h 42112"/>
              <a:gd name="connsiteX9" fmla="*/ 5288 w 15162"/>
              <a:gd name="connsiteY9" fmla="*/ 5339 h 42112"/>
              <a:gd name="connsiteX10" fmla="*/ 2172 w 15162"/>
              <a:gd name="connsiteY10" fmla="*/ 6513 h 42112"/>
              <a:gd name="connsiteX11" fmla="*/ 1398 w 15162"/>
              <a:gd name="connsiteY11" fmla="*/ 7068 h 42112"/>
              <a:gd name="connsiteX12" fmla="*/ 1374 w 15162"/>
              <a:gd name="connsiteY12" fmla="*/ 8317 h 42112"/>
              <a:gd name="connsiteX13" fmla="*/ 872 w 15162"/>
              <a:gd name="connsiteY13" fmla="*/ 9042 h 42112"/>
              <a:gd name="connsiteX14" fmla="*/ 1119 w 15162"/>
              <a:gd name="connsiteY14" fmla="*/ 11107 h 42112"/>
              <a:gd name="connsiteX15" fmla="*/ 961 w 15162"/>
              <a:gd name="connsiteY15" fmla="*/ 11834 h 42112"/>
              <a:gd name="connsiteX16" fmla="*/ 640 w 15162"/>
              <a:gd name="connsiteY16" fmla="*/ 15486 h 42112"/>
              <a:gd name="connsiteX17" fmla="*/ 563 w 15162"/>
              <a:gd name="connsiteY17" fmla="*/ 24599 h 42112"/>
              <a:gd name="connsiteX18" fmla="*/ 947 w 15162"/>
              <a:gd name="connsiteY18" fmla="*/ 35106 h 42112"/>
              <a:gd name="connsiteX19" fmla="*/ 713 w 15162"/>
              <a:gd name="connsiteY19" fmla="*/ 36082 h 42112"/>
              <a:gd name="connsiteX20" fmla="*/ 669 w 15162"/>
              <a:gd name="connsiteY20" fmla="*/ 41709 h 42112"/>
              <a:gd name="connsiteX21" fmla="*/ 242 w 15162"/>
              <a:gd name="connsiteY21" fmla="*/ 22245 h 42112"/>
              <a:gd name="connsiteX22" fmla="*/ 15 w 15162"/>
              <a:gd name="connsiteY22" fmla="*/ 10770 h 42112"/>
              <a:gd name="connsiteX23" fmla="*/ 15 w 15162"/>
              <a:gd name="connsiteY23" fmla="*/ 7301 h 42112"/>
              <a:gd name="connsiteX24" fmla="*/ 0 w 15162"/>
              <a:gd name="connsiteY24" fmla="*/ 37 h 42112"/>
              <a:gd name="connsiteX25" fmla="*/ 8892 w 15162"/>
              <a:gd name="connsiteY25" fmla="*/ 289 h 42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5162" h="42112">
                <a:moveTo>
                  <a:pt x="8892" y="289"/>
                </a:moveTo>
                <a:cubicBezTo>
                  <a:pt x="10286" y="355"/>
                  <a:pt x="9512" y="-16"/>
                  <a:pt x="9996" y="436"/>
                </a:cubicBezTo>
                <a:cubicBezTo>
                  <a:pt x="9879" y="501"/>
                  <a:pt x="11047" y="1455"/>
                  <a:pt x="11249" y="1903"/>
                </a:cubicBezTo>
                <a:cubicBezTo>
                  <a:pt x="11451" y="2351"/>
                  <a:pt x="11252" y="-156"/>
                  <a:pt x="12012" y="8"/>
                </a:cubicBezTo>
                <a:cubicBezTo>
                  <a:pt x="12813" y="-33"/>
                  <a:pt x="14246" y="2898"/>
                  <a:pt x="14293" y="2824"/>
                </a:cubicBezTo>
                <a:cubicBezTo>
                  <a:pt x="14340" y="2750"/>
                  <a:pt x="14920" y="230"/>
                  <a:pt x="14993" y="330"/>
                </a:cubicBezTo>
                <a:cubicBezTo>
                  <a:pt x="15066" y="430"/>
                  <a:pt x="15070" y="3852"/>
                  <a:pt x="14905" y="4710"/>
                </a:cubicBezTo>
                <a:cubicBezTo>
                  <a:pt x="14740" y="5568"/>
                  <a:pt x="15437" y="5997"/>
                  <a:pt x="15037" y="6472"/>
                </a:cubicBezTo>
                <a:cubicBezTo>
                  <a:pt x="15037" y="7332"/>
                  <a:pt x="14474" y="3866"/>
                  <a:pt x="12303" y="3847"/>
                </a:cubicBezTo>
                <a:cubicBezTo>
                  <a:pt x="12272" y="3895"/>
                  <a:pt x="5319" y="5291"/>
                  <a:pt x="5288" y="5339"/>
                </a:cubicBezTo>
                <a:lnTo>
                  <a:pt x="2172" y="6513"/>
                </a:lnTo>
                <a:lnTo>
                  <a:pt x="1398" y="7068"/>
                </a:lnTo>
                <a:cubicBezTo>
                  <a:pt x="1309" y="7109"/>
                  <a:pt x="1463" y="8276"/>
                  <a:pt x="1374" y="8317"/>
                </a:cubicBezTo>
                <a:cubicBezTo>
                  <a:pt x="1270" y="8440"/>
                  <a:pt x="914" y="8577"/>
                  <a:pt x="872" y="9042"/>
                </a:cubicBezTo>
                <a:cubicBezTo>
                  <a:pt x="830" y="9507"/>
                  <a:pt x="1104" y="10642"/>
                  <a:pt x="1119" y="11107"/>
                </a:cubicBezTo>
                <a:cubicBezTo>
                  <a:pt x="1134" y="11572"/>
                  <a:pt x="1075" y="11364"/>
                  <a:pt x="961" y="11834"/>
                </a:cubicBezTo>
                <a:cubicBezTo>
                  <a:pt x="847" y="12304"/>
                  <a:pt x="811" y="14267"/>
                  <a:pt x="640" y="15486"/>
                </a:cubicBezTo>
                <a:cubicBezTo>
                  <a:pt x="469" y="16705"/>
                  <a:pt x="621" y="20681"/>
                  <a:pt x="563" y="24599"/>
                </a:cubicBezTo>
                <a:cubicBezTo>
                  <a:pt x="624" y="24660"/>
                  <a:pt x="886" y="35045"/>
                  <a:pt x="947" y="35106"/>
                </a:cubicBezTo>
                <a:cubicBezTo>
                  <a:pt x="984" y="37199"/>
                  <a:pt x="866" y="35381"/>
                  <a:pt x="713" y="36082"/>
                </a:cubicBezTo>
                <a:cubicBezTo>
                  <a:pt x="560" y="36784"/>
                  <a:pt x="832" y="43855"/>
                  <a:pt x="669" y="41709"/>
                </a:cubicBezTo>
                <a:cubicBezTo>
                  <a:pt x="54" y="39623"/>
                  <a:pt x="290" y="24218"/>
                  <a:pt x="242" y="22245"/>
                </a:cubicBezTo>
                <a:cubicBezTo>
                  <a:pt x="67" y="18692"/>
                  <a:pt x="190" y="14323"/>
                  <a:pt x="15" y="10770"/>
                </a:cubicBezTo>
                <a:lnTo>
                  <a:pt x="15" y="7301"/>
                </a:lnTo>
                <a:cubicBezTo>
                  <a:pt x="10" y="4880"/>
                  <a:pt x="5" y="2458"/>
                  <a:pt x="0" y="37"/>
                </a:cubicBezTo>
                <a:cubicBezTo>
                  <a:pt x="9531" y="-82"/>
                  <a:pt x="6122" y="164"/>
                  <a:pt x="8892" y="289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accent6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  <a:extLst/>
        </p:spPr>
        <p:txBody>
          <a:bodyPr wrap="none"/>
          <a:lstStyle/>
          <a:p>
            <a:pPr>
              <a:defRPr/>
            </a:pPr>
            <a:endParaRPr lang="el-GR" sz="1800">
              <a:latin typeface="Times New Roman Greek" charset="-95"/>
            </a:endParaRPr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107504" y="-171400"/>
            <a:ext cx="3600400" cy="1196752"/>
          </a:xfrm>
          <a:custGeom>
            <a:avLst/>
            <a:gdLst>
              <a:gd name="T0" fmla="*/ 1728 w 1728"/>
              <a:gd name="T1" fmla="*/ 0 h 735"/>
              <a:gd name="T2" fmla="*/ 1728 w 1728"/>
              <a:gd name="T3" fmla="*/ 480 h 735"/>
              <a:gd name="T4" fmla="*/ 380 w 1728"/>
              <a:gd name="T5" fmla="*/ 482 h 735"/>
              <a:gd name="T6" fmla="*/ 354 w 1728"/>
              <a:gd name="T7" fmla="*/ 480 h 735"/>
              <a:gd name="T8" fmla="*/ 308 w 1728"/>
              <a:gd name="T9" fmla="*/ 489 h 735"/>
              <a:gd name="T10" fmla="*/ 246 w 1728"/>
              <a:gd name="T11" fmla="*/ 531 h 735"/>
              <a:gd name="T12" fmla="*/ 206 w 1728"/>
              <a:gd name="T13" fmla="*/ 597 h 735"/>
              <a:gd name="T14" fmla="*/ 192 w 1728"/>
              <a:gd name="T15" fmla="*/ 666 h 735"/>
              <a:gd name="T16" fmla="*/ 192 w 1728"/>
              <a:gd name="T17" fmla="*/ 735 h 735"/>
              <a:gd name="T18" fmla="*/ 0 w 1728"/>
              <a:gd name="T19" fmla="*/ 735 h 735"/>
              <a:gd name="T20" fmla="*/ 0 w 1728"/>
              <a:gd name="T21" fmla="*/ 480 h 735"/>
              <a:gd name="T22" fmla="*/ 0 w 1728"/>
              <a:gd name="T23" fmla="*/ 0 h 735"/>
              <a:gd name="T24" fmla="*/ 1728 w 1728"/>
              <a:gd name="T25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28" h="735">
                <a:moveTo>
                  <a:pt x="1728" y="0"/>
                </a:moveTo>
                <a:lnTo>
                  <a:pt x="1728" y="480"/>
                </a:lnTo>
                <a:lnTo>
                  <a:pt x="380" y="482"/>
                </a:lnTo>
                <a:lnTo>
                  <a:pt x="354" y="480"/>
                </a:lnTo>
                <a:lnTo>
                  <a:pt x="308" y="489"/>
                </a:lnTo>
                <a:cubicBezTo>
                  <a:pt x="290" y="498"/>
                  <a:pt x="263" y="513"/>
                  <a:pt x="246" y="531"/>
                </a:cubicBezTo>
                <a:cubicBezTo>
                  <a:pt x="229" y="549"/>
                  <a:pt x="215" y="574"/>
                  <a:pt x="206" y="597"/>
                </a:cubicBezTo>
                <a:cubicBezTo>
                  <a:pt x="197" y="620"/>
                  <a:pt x="194" y="643"/>
                  <a:pt x="192" y="666"/>
                </a:cubicBezTo>
                <a:lnTo>
                  <a:pt x="192" y="735"/>
                </a:lnTo>
                <a:lnTo>
                  <a:pt x="0" y="735"/>
                </a:lnTo>
                <a:lnTo>
                  <a:pt x="0" y="480"/>
                </a:lnTo>
                <a:lnTo>
                  <a:pt x="0" y="0"/>
                </a:lnTo>
                <a:lnTo>
                  <a:pt x="1728" y="0"/>
                </a:lnTo>
                <a:close/>
              </a:path>
            </a:pathLst>
          </a:custGeom>
          <a:solidFill>
            <a:srgbClr val="92D050"/>
          </a:solidFill>
          <a:ln w="38100">
            <a:solidFill>
              <a:schemeClr val="accent6">
                <a:lumMod val="50000"/>
              </a:schemeClr>
            </a:solidFill>
            <a:headEnd type="none" w="med" len="med"/>
            <a:tailEnd type="none" w="med" len="med"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perspectiveRelaxed"/>
            <a:lightRig rig="threePt" dir="t"/>
          </a:scene3d>
          <a:sp3d>
            <a:bevelT prst="relaxedInse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/>
          <a:lstStyle/>
          <a:p>
            <a:pPr>
              <a:defRPr/>
            </a:pPr>
            <a:endParaRPr lang="el-GR" sz="1800"/>
          </a:p>
        </p:txBody>
      </p:sp>
      <p:sp>
        <p:nvSpPr>
          <p:cNvPr id="1031" name="AutoShape 7"/>
          <p:cNvSpPr>
            <a:spLocks noChangeArrowheads="1"/>
          </p:cNvSpPr>
          <p:nvPr/>
        </p:nvSpPr>
        <p:spPr bwMode="auto">
          <a:xfrm>
            <a:off x="2051050" y="854075"/>
            <a:ext cx="6697663" cy="142875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2F2F18"/>
              </a:gs>
              <a:gs pos="50000">
                <a:srgbClr val="666633"/>
              </a:gs>
              <a:gs pos="100000">
                <a:srgbClr val="2F2F18"/>
              </a:gs>
            </a:gsLst>
            <a:lin ang="54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el-GR" altLang="el-GR" sz="1800">
              <a:latin typeface="Times New Roman Greek" pitchFamily="18" charset="0"/>
            </a:endParaRPr>
          </a:p>
        </p:txBody>
      </p:sp>
      <p:sp>
        <p:nvSpPr>
          <p:cNvPr id="1032" name="AutoShape 8"/>
          <p:cNvSpPr>
            <a:spLocks noChangeArrowheads="1"/>
          </p:cNvSpPr>
          <p:nvPr/>
        </p:nvSpPr>
        <p:spPr bwMode="auto">
          <a:xfrm flipH="1">
            <a:off x="971550" y="854075"/>
            <a:ext cx="1223963" cy="142875"/>
          </a:xfrm>
          <a:prstGeom prst="flowChartDelay">
            <a:avLst/>
          </a:prstGeom>
          <a:gradFill rotWithShape="1">
            <a:gsLst>
              <a:gs pos="0">
                <a:srgbClr val="2F2F18"/>
              </a:gs>
              <a:gs pos="50000">
                <a:srgbClr val="666633"/>
              </a:gs>
              <a:gs pos="100000">
                <a:srgbClr val="2F2F18"/>
              </a:gs>
            </a:gsLst>
            <a:lin ang="54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defRPr/>
            </a:pPr>
            <a:endParaRPr lang="el-GR" altLang="el-GR" sz="1800">
              <a:latin typeface="Times New Roman Greek" pitchFamily="18" charset="0"/>
            </a:endParaRPr>
          </a:p>
        </p:txBody>
      </p:sp>
      <p:sp>
        <p:nvSpPr>
          <p:cNvPr id="1033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052513"/>
            <a:ext cx="7910513" cy="5033962"/>
          </a:xfrm>
          <a:custGeom>
            <a:avLst/>
            <a:gdLst>
              <a:gd name="T0" fmla="*/ 33866 w 7910513"/>
              <a:gd name="T1" fmla="*/ 25400 h 5033962"/>
              <a:gd name="T2" fmla="*/ 7910513 w 7910513"/>
              <a:gd name="T3" fmla="*/ 0 h 5033962"/>
              <a:gd name="T4" fmla="*/ 7910513 w 7910513"/>
              <a:gd name="T5" fmla="*/ 5033962 h 5033962"/>
              <a:gd name="T6" fmla="*/ 0 w 7910513"/>
              <a:gd name="T7" fmla="*/ 5033962 h 5033962"/>
              <a:gd name="T8" fmla="*/ 33866 w 7910513"/>
              <a:gd name="T9" fmla="*/ 25400 h 503396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910513"/>
              <a:gd name="T16" fmla="*/ 0 h 5033962"/>
              <a:gd name="T17" fmla="*/ 7910513 w 7910513"/>
              <a:gd name="T18" fmla="*/ 5033962 h 503396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noFill/>
          <a:ln w="57150">
            <a:solidFill>
              <a:srgbClr val="66663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Κάντε</a:t>
            </a:r>
          </a:p>
          <a:p>
            <a:pPr lvl="1"/>
            <a:r>
              <a:rPr lang="en-US" altLang="el-GR" smtClean="0"/>
              <a:t>d</a:t>
            </a:r>
            <a:r>
              <a:rPr lang="el-GR" altLang="el-GR" smtClean="0"/>
              <a:t>δττδσσδσδσ</a:t>
            </a:r>
          </a:p>
          <a:p>
            <a:pPr lvl="2"/>
            <a:r>
              <a:rPr lang="el-GR" altLang="el-GR" smtClean="0"/>
              <a:t>Τρίτου επιπέδου</a:t>
            </a:r>
          </a:p>
          <a:p>
            <a:pPr lvl="3"/>
            <a:r>
              <a:rPr lang="el-GR" altLang="el-GR" smtClean="0"/>
              <a:t>Τέταρτου επιπέδου</a:t>
            </a:r>
          </a:p>
          <a:p>
            <a:pPr lvl="4"/>
            <a:r>
              <a:rPr lang="el-GR" altLang="el-GR" smtClean="0"/>
              <a:t>Πέμπτου επιπέδου</a:t>
            </a:r>
          </a:p>
        </p:txBody>
      </p:sp>
      <p:sp>
        <p:nvSpPr>
          <p:cNvPr id="27034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7034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7034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l">
              <a:defRPr sz="2600"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793DE5A3-A3C6-4AFD-8079-60DC73D462B2}" type="slidenum">
              <a:rPr lang="el-GR"/>
              <a:pPr>
                <a:defRPr/>
              </a:pPr>
              <a:t>‹#›</a:t>
            </a:fld>
            <a:endParaRPr lang="el-GR"/>
          </a:p>
        </p:txBody>
      </p:sp>
      <p:sp>
        <p:nvSpPr>
          <p:cNvPr id="103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111125"/>
            <a:ext cx="8070850" cy="654050"/>
          </a:xfrm>
          <a:prstGeom prst="roundRect">
            <a:avLst>
              <a:gd name="adj" fmla="val 16667"/>
            </a:avLst>
          </a:prstGeom>
          <a:solidFill>
            <a:srgbClr val="F2FCC0"/>
          </a:solidFill>
          <a:ln w="19050">
            <a:solidFill>
              <a:srgbClr val="669900"/>
            </a:solidFill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l-GR" smtClean="0"/>
              <a:t>dddddd</a:t>
            </a:r>
            <a:endParaRPr lang="el-GR" altLang="el-G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3" r:id="rId3"/>
    <p:sldLayoutId id="2147483792" r:id="rId4"/>
    <p:sldLayoutId id="2147483791" r:id="rId5"/>
    <p:sldLayoutId id="2147483790" r:id="rId6"/>
    <p:sldLayoutId id="2147483789" r:id="rId7"/>
    <p:sldLayoutId id="2147483788" r:id="rId8"/>
    <p:sldLayoutId id="2147483787" r:id="rId9"/>
    <p:sldLayoutId id="2147483786" r:id="rId10"/>
    <p:sldLayoutId id="2147483785" r:id="rId11"/>
    <p:sldLayoutId id="2147483784" r:id="rId12"/>
    <p:sldLayoutId id="2147483783" r:id="rId13"/>
    <p:sldLayoutId id="2147483782" r:id="rId14"/>
  </p:sldLayoutIdLst>
  <p:transition/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Bookman Old Style" pitchFamily="18" charset="0"/>
          <a:cs typeface="Times New Roman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Bookman Old Style" pitchFamily="18" charset="0"/>
          <a:cs typeface="Times New Roman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Bookman Old Style" pitchFamily="18" charset="0"/>
          <a:cs typeface="Times New Roman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Bookman Old Style" pitchFamily="18" charset="0"/>
          <a:cs typeface="Times New Roman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Bookman Old Style" pitchFamily="18" charset="0"/>
          <a:cs typeface="Times New Roman" pitchFamily="18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Bookman Old Style" pitchFamily="18" charset="0"/>
          <a:cs typeface="Times New Roman" pitchFamily="18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Bookman Old Style" pitchFamily="18" charset="0"/>
          <a:cs typeface="Times New Roman" pitchFamily="18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Bookman Old Style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v"/>
        <a:defRPr sz="2200">
          <a:solidFill>
            <a:srgbClr val="8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Ä"/>
        <a:defRPr sz="2000">
          <a:solidFill>
            <a:srgbClr val="800000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Ê"/>
        <a:defRPr>
          <a:solidFill>
            <a:srgbClr val="800000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ø"/>
        <a:defRPr sz="1700">
          <a:solidFill>
            <a:srgbClr val="800000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ü"/>
        <a:defRPr sz="1600">
          <a:solidFill>
            <a:srgbClr val="800000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ü"/>
        <a:defRPr sz="1600">
          <a:solidFill>
            <a:srgbClr val="800000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ü"/>
        <a:defRPr sz="1600">
          <a:solidFill>
            <a:srgbClr val="800000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ü"/>
        <a:defRPr sz="1600">
          <a:solidFill>
            <a:srgbClr val="800000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B62626"/>
        </a:buClr>
        <a:buFont typeface="Wingdings" pitchFamily="2" charset="2"/>
        <a:buChar char="ü"/>
        <a:defRPr sz="1600">
          <a:solidFill>
            <a:srgbClr val="800000"/>
          </a:solidFill>
          <a:latin typeface="+mn-lt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5" Type="http://schemas.openxmlformats.org/officeDocument/2006/relationships/image" Target="../media/image33.png"/><Relationship Id="rId4" Type="http://schemas.openxmlformats.org/officeDocument/2006/relationships/image" Target="../media/image3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emf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EFA8C4-1E1B-4404-96A7-E95E3C219694}" type="slidenum">
              <a:rPr lang="el-GR"/>
              <a:pPr>
                <a:defRPr/>
              </a:pPr>
              <a:t>1</a:t>
            </a:fld>
            <a:endParaRPr lang="el-GR" dirty="0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683568" y="476672"/>
            <a:ext cx="7848872" cy="2232248"/>
          </a:xfrm>
          <a:prstGeom prst="roundRect">
            <a:avLst>
              <a:gd name="adj" fmla="val 50000"/>
            </a:avLst>
          </a:prstGeom>
          <a:solidFill>
            <a:srgbClr val="DDEBCF"/>
          </a:solidFill>
          <a:ln w="76200">
            <a:noFill/>
            <a:prstDash val="dash"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l-GR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Ποιοτικός έλεγχος αναλογικής και </a:t>
            </a:r>
          </a:p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l-GR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ψηφιακής μαστογραφίας</a:t>
            </a:r>
          </a:p>
        </p:txBody>
      </p:sp>
      <p:sp>
        <p:nvSpPr>
          <p:cNvPr id="3" name="Rectangle 3"/>
          <p:cNvSpPr>
            <a:spLocks noGrp="1" noChangeAspect="1" noChangeArrowheads="1"/>
          </p:cNvSpPr>
          <p:nvPr>
            <p:ph type="subTitle" idx="4294967295"/>
          </p:nvPr>
        </p:nvSpPr>
        <p:spPr>
          <a:xfrm>
            <a:off x="179512" y="4896033"/>
            <a:ext cx="8856984" cy="1845335"/>
          </a:xfrm>
          <a:prstGeom prst="roundRect">
            <a:avLst>
              <a:gd name="adj" fmla="val 50000"/>
            </a:avLst>
          </a:prstGeom>
          <a:solidFill>
            <a:srgbClr val="DDEBCF"/>
          </a:solidFill>
          <a:ln w="76200">
            <a:noFill/>
            <a:prstDash val="dash"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tIns="108000" bIns="108000" anchor="ctr">
            <a:noAutofit/>
          </a:bodyPr>
          <a:lstStyle/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l-GR" sz="2800" b="1" u="sng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Ιωάννης Τσαλαφούτας</a:t>
            </a:r>
          </a:p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endParaRPr lang="en-US" sz="140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l-GR" sz="2000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Τμήμα Ιατρικής Φυσικής</a:t>
            </a:r>
            <a:r>
              <a:rPr lang="en-US" sz="2000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, </a:t>
            </a:r>
          </a:p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el-GR" sz="2000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Γενικό Αντικαρκινικό-Ογκολογικό Νοσοκομείο Αθηνών</a:t>
            </a:r>
            <a:r>
              <a:rPr lang="en-US" sz="2000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, </a:t>
            </a:r>
            <a:r>
              <a:rPr lang="en-US" sz="2000" b="1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‘</a:t>
            </a:r>
            <a:r>
              <a:rPr lang="el-GR" sz="2000" b="1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Ο Άγιος Σάββας</a:t>
            </a:r>
            <a:r>
              <a:rPr lang="en-US" sz="2000" b="1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’</a:t>
            </a:r>
            <a:r>
              <a:rPr lang="el-GR" sz="2000" i="1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</a:t>
            </a:r>
            <a:endParaRPr lang="en-US" sz="2000" i="1" smtClean="0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1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168275"/>
            <a:ext cx="8051800" cy="596900"/>
          </a:xfrm>
        </p:spPr>
        <p:txBody>
          <a:bodyPr/>
          <a:lstStyle/>
          <a:p>
            <a:pPr algn="ctr" eaLnBrk="1" hangingPunct="1">
              <a:defRPr/>
            </a:pPr>
            <a:r>
              <a:rPr lang="el-GR" sz="320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Εισαγωγή</a:t>
            </a: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3718" y="1124744"/>
            <a:ext cx="8080770" cy="5598542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355600" indent="-355600" algn="just" eaLnBrk="1" hangingPunct="1">
              <a:lnSpc>
                <a:spcPts val="3300"/>
              </a:lnSpc>
              <a:spcBef>
                <a:spcPts val="1200"/>
              </a:spcBef>
              <a:spcAft>
                <a:spcPts val="1200"/>
              </a:spcAft>
              <a:defRPr/>
            </a:pPr>
            <a:r>
              <a:rPr lang="el-GR" sz="1800" b="1" u="sng" dirty="0" smtClean="0">
                <a:solidFill>
                  <a:srgbClr val="1A09F5"/>
                </a:solidFill>
              </a:rPr>
              <a:t>Νομικό υπόβαθρο διενέργειας ποιοτικών ελέγχων</a:t>
            </a:r>
            <a:r>
              <a:rPr lang="en-US" sz="1800" b="1" dirty="0" smtClean="0">
                <a:solidFill>
                  <a:srgbClr val="1A09F5"/>
                </a:solidFill>
              </a:rPr>
              <a:t>:</a:t>
            </a:r>
            <a:r>
              <a:rPr lang="en-US" sz="18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Σε συμμόρφωση με τις συστάσεις </a:t>
            </a:r>
            <a:r>
              <a:rPr lang="el-GR" sz="1600" dirty="0" smtClean="0">
                <a:solidFill>
                  <a:srgbClr val="001933"/>
                </a:solidFill>
              </a:rPr>
              <a:t>των </a:t>
            </a:r>
            <a:r>
              <a:rPr lang="el-GR" sz="1600" dirty="0" smtClean="0">
                <a:solidFill>
                  <a:srgbClr val="001933"/>
                </a:solidFill>
              </a:rPr>
              <a:t>Διεθνών Οργανισμών (WHO, ΙCRP, ICRU) και της ΕURATOM, η Ελληνική Νομοθεσία και οι σχετικές εγκύκλιοι της ΕΕΑΕ</a:t>
            </a:r>
            <a:r>
              <a:rPr lang="en-US" sz="1600" dirty="0" smtClean="0">
                <a:solidFill>
                  <a:srgbClr val="001933"/>
                </a:solidFill>
              </a:rPr>
              <a:t>,</a:t>
            </a:r>
            <a:r>
              <a:rPr lang="el-GR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έχουν θεσμοθετήσει </a:t>
            </a:r>
            <a:r>
              <a:rPr lang="el-GR" sz="1600" dirty="0" smtClean="0">
                <a:solidFill>
                  <a:srgbClr val="001933"/>
                </a:solidFill>
              </a:rPr>
              <a:t>τη διενέργεια ποιοτικών ελέγχων </a:t>
            </a:r>
            <a:r>
              <a:rPr lang="el-GR" sz="1600" dirty="0" smtClean="0">
                <a:solidFill>
                  <a:srgbClr val="001933"/>
                </a:solidFill>
              </a:rPr>
              <a:t>σε όλα τα ακτινολογικά μηχανήματα και φυσικά στους </a:t>
            </a:r>
            <a:r>
              <a:rPr lang="el-GR" sz="1600" b="1" u="sng" dirty="0" err="1" smtClean="0">
                <a:solidFill>
                  <a:srgbClr val="001933"/>
                </a:solidFill>
              </a:rPr>
              <a:t>μαστογράφους</a:t>
            </a:r>
            <a:r>
              <a:rPr lang="el-GR" sz="1600" dirty="0" smtClean="0">
                <a:solidFill>
                  <a:srgbClr val="001933"/>
                </a:solidFill>
              </a:rPr>
              <a:t>.</a:t>
            </a:r>
            <a:endParaRPr lang="el-GR" sz="1600" u="sng" dirty="0" smtClean="0">
              <a:solidFill>
                <a:srgbClr val="1A09F5"/>
              </a:solidFill>
            </a:endParaRPr>
          </a:p>
          <a:p>
            <a:pPr marL="355600" indent="-355600" algn="just" eaLnBrk="1" hangingPunct="1">
              <a:lnSpc>
                <a:spcPts val="3300"/>
              </a:lnSpc>
              <a:spcBef>
                <a:spcPts val="1200"/>
              </a:spcBef>
              <a:spcAft>
                <a:spcPts val="1200"/>
              </a:spcAft>
              <a:defRPr/>
            </a:pPr>
            <a:r>
              <a:rPr lang="el-GR" sz="1800" b="1" u="sng" dirty="0" smtClean="0">
                <a:solidFill>
                  <a:srgbClr val="1A09F5"/>
                </a:solidFill>
              </a:rPr>
              <a:t>Ποιοτικός έλεγχος (</a:t>
            </a:r>
            <a:r>
              <a:rPr lang="en-US" sz="1800" b="1" u="sng" dirty="0" smtClean="0">
                <a:solidFill>
                  <a:srgbClr val="1A09F5"/>
                </a:solidFill>
              </a:rPr>
              <a:t>QC</a:t>
            </a:r>
            <a:r>
              <a:rPr lang="el-GR" sz="1800" b="1" u="sng" dirty="0" smtClean="0">
                <a:solidFill>
                  <a:srgbClr val="1A09F5"/>
                </a:solidFill>
              </a:rPr>
              <a:t>)</a:t>
            </a:r>
            <a:r>
              <a:rPr lang="en-US" sz="1800" b="1" dirty="0" smtClean="0">
                <a:solidFill>
                  <a:srgbClr val="1A09F5"/>
                </a:solidFill>
              </a:rPr>
              <a:t>:</a:t>
            </a:r>
            <a:r>
              <a:rPr lang="en-US" sz="18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Στα πλαίσια της διασφάλισης </a:t>
            </a:r>
            <a:r>
              <a:rPr lang="el-GR" sz="1600" dirty="0" smtClean="0">
                <a:solidFill>
                  <a:srgbClr val="001933"/>
                </a:solidFill>
              </a:rPr>
              <a:t>ποιότητας, </a:t>
            </a:r>
            <a:r>
              <a:rPr lang="el-GR" sz="1600" dirty="0" smtClean="0">
                <a:solidFill>
                  <a:srgbClr val="001933"/>
                </a:solidFill>
              </a:rPr>
              <a:t>είναι απαραίτητη η δημιουργία ενός πρωτοκόλλου ελέγχων και μετρήσεων </a:t>
            </a:r>
            <a:r>
              <a:rPr lang="el-GR" sz="1600" dirty="0">
                <a:solidFill>
                  <a:srgbClr val="001933"/>
                </a:solidFill>
              </a:rPr>
              <a:t>των παραμέτρων </a:t>
            </a:r>
            <a:r>
              <a:rPr lang="el-GR" sz="1600" dirty="0" smtClean="0">
                <a:solidFill>
                  <a:srgbClr val="001933"/>
                </a:solidFill>
              </a:rPr>
              <a:t>λειτουργίας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των </a:t>
            </a:r>
            <a:r>
              <a:rPr lang="el-GR" sz="1600" dirty="0" err="1" smtClean="0">
                <a:solidFill>
                  <a:srgbClr val="001933"/>
                </a:solidFill>
              </a:rPr>
              <a:t>μαστογράφων</a:t>
            </a:r>
            <a:r>
              <a:rPr lang="el-GR" sz="1600" dirty="0" smtClean="0">
                <a:solidFill>
                  <a:srgbClr val="001933"/>
                </a:solidFill>
              </a:rPr>
              <a:t> και </a:t>
            </a:r>
            <a:r>
              <a:rPr lang="el-GR" sz="1600" dirty="0" smtClean="0">
                <a:solidFill>
                  <a:srgbClr val="001933"/>
                </a:solidFill>
              </a:rPr>
              <a:t>η καθιέρωση αντίστοιχων ορίων.  </a:t>
            </a:r>
          </a:p>
          <a:p>
            <a:pPr marL="355600" indent="-355600" algn="just" eaLnBrk="1" hangingPunct="1">
              <a:lnSpc>
                <a:spcPts val="3300"/>
              </a:lnSpc>
              <a:spcBef>
                <a:spcPts val="1200"/>
              </a:spcBef>
              <a:spcAft>
                <a:spcPts val="1200"/>
              </a:spcAft>
              <a:defRPr/>
            </a:pPr>
            <a:r>
              <a:rPr lang="el-GR" sz="1800" b="1" u="sng" dirty="0" smtClean="0">
                <a:solidFill>
                  <a:srgbClr val="1A09F5"/>
                </a:solidFill>
              </a:rPr>
              <a:t>Κάθε πότε?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Η διενέργεια ποιοτικών ελέγχων είναι επιβεβλημένη τόσο κατά την εγκατάσταση του </a:t>
            </a:r>
            <a:r>
              <a:rPr lang="el-GR" sz="1600" dirty="0" err="1" smtClean="0">
                <a:solidFill>
                  <a:srgbClr val="001933"/>
                </a:solidFill>
              </a:rPr>
              <a:t>μαστογράφου</a:t>
            </a:r>
            <a:r>
              <a:rPr lang="el-GR" sz="1600" dirty="0" smtClean="0">
                <a:solidFill>
                  <a:srgbClr val="001933"/>
                </a:solidFill>
              </a:rPr>
              <a:t> </a:t>
            </a:r>
            <a:r>
              <a:rPr lang="en-US" sz="1600" dirty="0" smtClean="0">
                <a:solidFill>
                  <a:srgbClr val="001933"/>
                </a:solidFill>
              </a:rPr>
              <a:t>(</a:t>
            </a:r>
            <a:r>
              <a:rPr lang="el-GR" sz="1600" b="1" dirty="0" smtClean="0">
                <a:solidFill>
                  <a:srgbClr val="001933"/>
                </a:solidFill>
              </a:rPr>
              <a:t>έλεγχοι αποδοχής</a:t>
            </a:r>
            <a:r>
              <a:rPr lang="en-US" sz="1600" dirty="0" smtClean="0">
                <a:solidFill>
                  <a:srgbClr val="001933"/>
                </a:solidFill>
              </a:rPr>
              <a:t>) </a:t>
            </a:r>
            <a:r>
              <a:rPr lang="el-GR" sz="1600" dirty="0" smtClean="0">
                <a:solidFill>
                  <a:srgbClr val="001933"/>
                </a:solidFill>
              </a:rPr>
              <a:t>όσο και καθ’ όλη τη διάρκεια της λειτουργίας του (</a:t>
            </a:r>
            <a:r>
              <a:rPr lang="el-GR" sz="1600" b="1" dirty="0" smtClean="0">
                <a:solidFill>
                  <a:srgbClr val="001933"/>
                </a:solidFill>
              </a:rPr>
              <a:t>περιοδικοί έλεγχοι</a:t>
            </a:r>
            <a:r>
              <a:rPr lang="en-US" sz="1600" dirty="0" smtClean="0">
                <a:solidFill>
                  <a:srgbClr val="001933"/>
                </a:solidFill>
              </a:rPr>
              <a:t>)</a:t>
            </a:r>
            <a:r>
              <a:rPr lang="el-GR" sz="1600" dirty="0" smtClean="0">
                <a:solidFill>
                  <a:srgbClr val="001933"/>
                </a:solidFill>
              </a:rPr>
              <a:t>.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DC09AEB2-9226-4394-9CC8-157C170982E1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2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1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168275"/>
            <a:ext cx="8051800" cy="596900"/>
          </a:xfrm>
        </p:spPr>
        <p:txBody>
          <a:bodyPr/>
          <a:lstStyle/>
          <a:p>
            <a:pPr algn="ctr" eaLnBrk="1" hangingPunct="1">
              <a:defRPr/>
            </a:pPr>
            <a:r>
              <a:rPr lang="el-GR" sz="320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Ταξινόμηση ποιοτικών ελέγχων</a:t>
            </a: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3719" y="1124744"/>
            <a:ext cx="7936754" cy="5598542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355600" indent="-355600" algn="just" eaLnBrk="1" hangingPunct="1">
              <a:spcBef>
                <a:spcPct val="50000"/>
              </a:spcBef>
              <a:spcAft>
                <a:spcPct val="500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Α. Εποπτικοί έλεγχοι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α</a:t>
            </a:r>
            <a:r>
              <a:rPr lang="el-GR" sz="1600" dirty="0" smtClean="0">
                <a:solidFill>
                  <a:srgbClr val="001933"/>
                </a:solidFill>
              </a:rPr>
              <a:t>φορούν </a:t>
            </a:r>
            <a:r>
              <a:rPr lang="el-GR" sz="1600" dirty="0" smtClean="0">
                <a:solidFill>
                  <a:srgbClr val="001933"/>
                </a:solidFill>
              </a:rPr>
              <a:t>σε γενικούς </a:t>
            </a:r>
            <a:r>
              <a:rPr lang="el-GR" sz="1600" dirty="0" smtClean="0">
                <a:solidFill>
                  <a:srgbClr val="001933"/>
                </a:solidFill>
              </a:rPr>
              <a:t>ελέγχους: </a:t>
            </a:r>
            <a:r>
              <a:rPr lang="el-GR" sz="1600" dirty="0" smtClean="0">
                <a:solidFill>
                  <a:srgbClr val="001933"/>
                </a:solidFill>
              </a:rPr>
              <a:t>της εγκατάστασης του </a:t>
            </a:r>
            <a:r>
              <a:rPr lang="el-GR" sz="1600" dirty="0" err="1" smtClean="0">
                <a:solidFill>
                  <a:srgbClr val="001933"/>
                </a:solidFill>
              </a:rPr>
              <a:t>μαστογράφου</a:t>
            </a:r>
            <a:r>
              <a:rPr lang="el-GR" sz="1600" dirty="0" smtClean="0">
                <a:solidFill>
                  <a:srgbClr val="001933"/>
                </a:solidFill>
              </a:rPr>
              <a:t> και αφορούν σε θέματα όπως π.χ. ύπαρξη τεχνικών εγχειριδίων και ημερολογίου λειτουργίας</a:t>
            </a:r>
            <a:r>
              <a:rPr lang="en-US" sz="1600" dirty="0" smtClean="0">
                <a:solidFill>
                  <a:srgbClr val="001933"/>
                </a:solidFill>
              </a:rPr>
              <a:t> &amp; </a:t>
            </a:r>
            <a:r>
              <a:rPr lang="el-GR" sz="1600" dirty="0" smtClean="0">
                <a:solidFill>
                  <a:srgbClr val="001933"/>
                </a:solidFill>
              </a:rPr>
              <a:t>συντήρησης </a:t>
            </a:r>
            <a:r>
              <a:rPr lang="en-US" sz="1600" dirty="0" smtClean="0">
                <a:solidFill>
                  <a:srgbClr val="001933"/>
                </a:solidFill>
              </a:rPr>
              <a:t>(logbook)</a:t>
            </a:r>
            <a:r>
              <a:rPr lang="el-GR" sz="1600" dirty="0" smtClean="0">
                <a:solidFill>
                  <a:srgbClr val="001933"/>
                </a:solidFill>
              </a:rPr>
              <a:t>, </a:t>
            </a:r>
            <a:r>
              <a:rPr lang="el-GR" sz="1600" dirty="0" err="1" smtClean="0">
                <a:solidFill>
                  <a:srgbClr val="001933"/>
                </a:solidFill>
              </a:rPr>
              <a:t>δοσιμέτρηση</a:t>
            </a:r>
            <a:r>
              <a:rPr lang="el-GR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του προσωπικού</a:t>
            </a:r>
            <a:r>
              <a:rPr lang="en-US" sz="1600" dirty="0" smtClean="0">
                <a:solidFill>
                  <a:srgbClr val="001933"/>
                </a:solidFill>
              </a:rPr>
              <a:t>, </a:t>
            </a:r>
            <a:r>
              <a:rPr lang="el-GR" sz="1600" dirty="0" smtClean="0">
                <a:solidFill>
                  <a:srgbClr val="001933"/>
                </a:solidFill>
              </a:rPr>
              <a:t> μηχανικές </a:t>
            </a:r>
            <a:r>
              <a:rPr lang="el-GR" sz="1600" dirty="0" smtClean="0">
                <a:solidFill>
                  <a:srgbClr val="001933"/>
                </a:solidFill>
              </a:rPr>
              <a:t>κινήσεις και τα φρένα του </a:t>
            </a:r>
            <a:r>
              <a:rPr lang="el-GR" sz="1600" dirty="0" err="1" smtClean="0">
                <a:solidFill>
                  <a:srgbClr val="001933"/>
                </a:solidFill>
              </a:rPr>
              <a:t>μαστογράφου</a:t>
            </a:r>
            <a:r>
              <a:rPr lang="el-GR" sz="1600" dirty="0" smtClean="0">
                <a:solidFill>
                  <a:srgbClr val="001933"/>
                </a:solidFill>
              </a:rPr>
              <a:t>, την κατάσταση των διαφόρων εξαρτημάτων (πίεστρα, ασπίδα προστασίας προσώπου ασθενούς) κλπ. </a:t>
            </a:r>
          </a:p>
          <a:p>
            <a:pPr marL="355600" indent="-355600" algn="just" eaLnBrk="1" hangingPunct="1">
              <a:spcBef>
                <a:spcPct val="50000"/>
              </a:spcBef>
              <a:spcAft>
                <a:spcPct val="50000"/>
              </a:spcAft>
            </a:pPr>
            <a:r>
              <a:rPr lang="el-GR" sz="1600" b="1" u="sng" dirty="0" smtClean="0">
                <a:solidFill>
                  <a:srgbClr val="6600CC"/>
                </a:solidFill>
              </a:rPr>
              <a:t>Β</a:t>
            </a:r>
            <a:r>
              <a:rPr lang="el-GR" sz="1800" b="1" u="sng" dirty="0" smtClean="0">
                <a:solidFill>
                  <a:srgbClr val="6600CC"/>
                </a:solidFill>
              </a:rPr>
              <a:t>. </a:t>
            </a:r>
            <a:r>
              <a:rPr lang="el-GR" sz="1800" b="1" u="sng" dirty="0" err="1" smtClean="0">
                <a:solidFill>
                  <a:srgbClr val="6600CC"/>
                </a:solidFill>
              </a:rPr>
              <a:t>Μαστογράφος</a:t>
            </a:r>
            <a:r>
              <a:rPr lang="el-GR" sz="1800" b="1" u="sng" dirty="0" smtClean="0">
                <a:solidFill>
                  <a:srgbClr val="6600CC"/>
                </a:solidFill>
              </a:rPr>
              <a:t> (γεννήτρια-</a:t>
            </a:r>
            <a:r>
              <a:rPr lang="el-GR" sz="1800" b="1" u="sng" dirty="0" err="1" smtClean="0">
                <a:solidFill>
                  <a:srgbClr val="6600CC"/>
                </a:solidFill>
              </a:rPr>
              <a:t>λυχνί</a:t>
            </a:r>
            <a:r>
              <a:rPr lang="el-GR" sz="1800" b="1" u="sng" dirty="0" smtClean="0">
                <a:solidFill>
                  <a:srgbClr val="6600CC"/>
                </a:solidFill>
              </a:rPr>
              <a:t>α)</a:t>
            </a:r>
            <a:r>
              <a:rPr lang="en-US" sz="1800" b="1" dirty="0" smtClean="0">
                <a:solidFill>
                  <a:srgbClr val="6600CC"/>
                </a:solidFill>
              </a:rPr>
              <a:t>: </a:t>
            </a:r>
            <a:r>
              <a:rPr lang="el-GR" sz="1600" dirty="0">
                <a:solidFill>
                  <a:srgbClr val="001933"/>
                </a:solidFill>
              </a:rPr>
              <a:t>έ</a:t>
            </a:r>
            <a:r>
              <a:rPr lang="el-GR" sz="1600" dirty="0" smtClean="0">
                <a:solidFill>
                  <a:srgbClr val="001933"/>
                </a:solidFill>
              </a:rPr>
              <a:t>λεγχοι που αφ</a:t>
            </a:r>
            <a:r>
              <a:rPr lang="el-GR" sz="1600" dirty="0" smtClean="0">
                <a:solidFill>
                  <a:srgbClr val="001933"/>
                </a:solidFill>
              </a:rPr>
              <a:t>ορούν στη λειτουργία  </a:t>
            </a:r>
            <a:r>
              <a:rPr lang="el-GR" sz="1600" dirty="0" smtClean="0">
                <a:solidFill>
                  <a:srgbClr val="001933"/>
                </a:solidFill>
              </a:rPr>
              <a:t>της γεννήτριας και της λυχνίας</a:t>
            </a:r>
            <a:r>
              <a:rPr lang="en-US" sz="1600" dirty="0" smtClean="0">
                <a:solidFill>
                  <a:srgbClr val="001933"/>
                </a:solidFill>
              </a:rPr>
              <a:t>. </a:t>
            </a:r>
            <a:endParaRPr lang="el-GR" sz="1600" dirty="0" smtClean="0">
              <a:solidFill>
                <a:srgbClr val="001933"/>
              </a:solidFill>
            </a:endParaRPr>
          </a:p>
          <a:p>
            <a:pPr marL="355600" indent="-355600" algn="just" eaLnBrk="1" hangingPunct="1">
              <a:spcBef>
                <a:spcPct val="50000"/>
              </a:spcBef>
              <a:spcAft>
                <a:spcPct val="50000"/>
              </a:spcAft>
            </a:pPr>
            <a:r>
              <a:rPr lang="el-GR" sz="1800" b="1" u="sng" dirty="0" smtClean="0">
                <a:solidFill>
                  <a:srgbClr val="6600CC"/>
                </a:solidFill>
              </a:rPr>
              <a:t>Γ. Απεικονιστικό σύστημα</a:t>
            </a:r>
            <a:r>
              <a:rPr lang="en-US" sz="1800" b="1" dirty="0" smtClean="0">
                <a:solidFill>
                  <a:srgbClr val="6600CC"/>
                </a:solidFill>
              </a:rPr>
              <a:t>: </a:t>
            </a:r>
            <a:r>
              <a:rPr lang="el-GR" sz="1600" dirty="0">
                <a:solidFill>
                  <a:srgbClr val="001933"/>
                </a:solidFill>
              </a:rPr>
              <a:t>έλεγχοι που αφορούν στη λειτουργία του </a:t>
            </a:r>
            <a:r>
              <a:rPr lang="el-GR" sz="1600" dirty="0" smtClean="0">
                <a:solidFill>
                  <a:srgbClr val="001933"/>
                </a:solidFill>
              </a:rPr>
              <a:t>συστήματος </a:t>
            </a:r>
            <a:r>
              <a:rPr lang="el-GR" sz="1600" dirty="0" smtClean="0">
                <a:solidFill>
                  <a:srgbClr val="001933"/>
                </a:solidFill>
              </a:rPr>
              <a:t>απεικόνισης, </a:t>
            </a:r>
            <a:r>
              <a:rPr lang="el-GR" sz="1600" dirty="0" smtClean="0">
                <a:solidFill>
                  <a:srgbClr val="001933"/>
                </a:solidFill>
              </a:rPr>
              <a:t>το οποίο μπορεί να </a:t>
            </a:r>
            <a:r>
              <a:rPr lang="el-GR" sz="1600" dirty="0" smtClean="0">
                <a:solidFill>
                  <a:srgbClr val="001933"/>
                </a:solidFill>
              </a:rPr>
              <a:t>είναι είτε ενσωματωμένο </a:t>
            </a:r>
            <a:r>
              <a:rPr lang="en-US" sz="1600" dirty="0" smtClean="0">
                <a:solidFill>
                  <a:srgbClr val="001933"/>
                </a:solidFill>
              </a:rPr>
              <a:t>(</a:t>
            </a:r>
            <a:r>
              <a:rPr lang="el-GR" sz="1600" dirty="0" smtClean="0">
                <a:solidFill>
                  <a:srgbClr val="001933"/>
                </a:solidFill>
              </a:rPr>
              <a:t>ψηφιακός </a:t>
            </a:r>
            <a:r>
              <a:rPr lang="el-GR" sz="1600" dirty="0" err="1" smtClean="0">
                <a:solidFill>
                  <a:srgbClr val="001933"/>
                </a:solidFill>
              </a:rPr>
              <a:t>μαστογράφος</a:t>
            </a:r>
            <a:r>
              <a:rPr lang="el-GR" sz="1600" dirty="0" smtClean="0">
                <a:solidFill>
                  <a:srgbClr val="001933"/>
                </a:solidFill>
              </a:rPr>
              <a:t>) ή ανεξάρτητο </a:t>
            </a:r>
            <a:r>
              <a:rPr lang="en-US" sz="1600" dirty="0" smtClean="0">
                <a:solidFill>
                  <a:srgbClr val="001933"/>
                </a:solidFill>
              </a:rPr>
              <a:t>(</a:t>
            </a:r>
            <a:r>
              <a:rPr lang="el-GR" sz="1600" dirty="0" smtClean="0">
                <a:solidFill>
                  <a:srgbClr val="001933"/>
                </a:solidFill>
              </a:rPr>
              <a:t>κλασικός </a:t>
            </a:r>
            <a:r>
              <a:rPr lang="el-GR" sz="1600" dirty="0" err="1" smtClean="0">
                <a:solidFill>
                  <a:srgbClr val="001933"/>
                </a:solidFill>
              </a:rPr>
              <a:t>μαστογράφος</a:t>
            </a:r>
            <a:r>
              <a:rPr lang="el-GR" sz="1600" dirty="0" smtClean="0">
                <a:solidFill>
                  <a:srgbClr val="001933"/>
                </a:solidFill>
              </a:rPr>
              <a:t> με σύστημα ψηφιοποίησης)</a:t>
            </a:r>
            <a:r>
              <a:rPr lang="en-US" sz="1600" dirty="0" smtClean="0">
                <a:solidFill>
                  <a:srgbClr val="001933"/>
                </a:solidFill>
              </a:rPr>
              <a:t>. </a:t>
            </a:r>
            <a:endParaRPr lang="el-GR" sz="1600" dirty="0" smtClean="0">
              <a:solidFill>
                <a:srgbClr val="001933"/>
              </a:solidFill>
            </a:endParaRPr>
          </a:p>
          <a:p>
            <a:pPr marL="355600" indent="-355600" algn="just" eaLnBrk="1" hangingPunct="1">
              <a:spcBef>
                <a:spcPct val="50000"/>
              </a:spcBef>
              <a:spcAft>
                <a:spcPct val="50000"/>
              </a:spcAft>
            </a:pPr>
            <a:r>
              <a:rPr lang="el-GR" sz="1800" b="1" u="sng" dirty="0" smtClean="0">
                <a:solidFill>
                  <a:srgbClr val="6600CC"/>
                </a:solidFill>
              </a:rPr>
              <a:t>Δ. Έλεγχος περιφερειακών</a:t>
            </a:r>
            <a:r>
              <a:rPr lang="en-US" sz="1800" b="1" dirty="0" smtClean="0">
                <a:solidFill>
                  <a:srgbClr val="6600CC"/>
                </a:solidFill>
              </a:rPr>
              <a:t>: </a:t>
            </a:r>
            <a:r>
              <a:rPr lang="el-GR" sz="1600" dirty="0" smtClean="0">
                <a:solidFill>
                  <a:srgbClr val="001933"/>
                </a:solidFill>
              </a:rPr>
              <a:t>έλεγχοι </a:t>
            </a:r>
            <a:r>
              <a:rPr lang="el-GR" sz="1600" dirty="0">
                <a:solidFill>
                  <a:srgbClr val="001933"/>
                </a:solidFill>
              </a:rPr>
              <a:t>που αφορούν στη λειτουργία  </a:t>
            </a:r>
            <a:r>
              <a:rPr lang="el-GR" sz="1600" dirty="0" smtClean="0">
                <a:solidFill>
                  <a:srgbClr val="001933"/>
                </a:solidFill>
              </a:rPr>
              <a:t>του </a:t>
            </a:r>
            <a:r>
              <a:rPr lang="el-GR" sz="1600" dirty="0" smtClean="0">
                <a:solidFill>
                  <a:srgbClr val="001933"/>
                </a:solidFill>
              </a:rPr>
              <a:t>διαγνωστικού σταθμού εργασίας (οθόνες) και του συστήματος εκτύπωσης (εκτυπωτές ξηρής εκτύπωσης)</a:t>
            </a:r>
            <a:r>
              <a:rPr lang="en-US" sz="1600" dirty="0" smtClean="0">
                <a:solidFill>
                  <a:srgbClr val="001933"/>
                </a:solidFill>
              </a:rPr>
              <a:t>.</a:t>
            </a:r>
            <a:r>
              <a:rPr lang="el-GR" sz="1600" dirty="0" smtClean="0">
                <a:solidFill>
                  <a:srgbClr val="001933"/>
                </a:solidFill>
              </a:rPr>
              <a:t>     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                 </a:t>
            </a:r>
          </a:p>
          <a:p>
            <a:pPr marL="355600" indent="-355600" algn="just" eaLnBrk="1" hangingPunct="1">
              <a:spcBef>
                <a:spcPct val="50000"/>
              </a:spcBef>
              <a:spcAft>
                <a:spcPct val="500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Ε. Έλεγχοι ακτινοπροστασίας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έλεγχοι </a:t>
            </a:r>
            <a:r>
              <a:rPr lang="el-GR" sz="1600" dirty="0">
                <a:solidFill>
                  <a:srgbClr val="001933"/>
                </a:solidFill>
              </a:rPr>
              <a:t>που αφορούν στη</a:t>
            </a:r>
            <a:r>
              <a:rPr lang="el-GR" sz="1600" dirty="0" smtClean="0">
                <a:solidFill>
                  <a:srgbClr val="000000"/>
                </a:solidFill>
              </a:rPr>
              <a:t> μέτρηση των </a:t>
            </a:r>
            <a:r>
              <a:rPr lang="el-GR" sz="1600" dirty="0" smtClean="0">
                <a:solidFill>
                  <a:srgbClr val="000000"/>
                </a:solidFill>
              </a:rPr>
              <a:t>επιπέδων ακτινοβολίας </a:t>
            </a:r>
            <a:r>
              <a:rPr lang="el-GR" sz="1600" dirty="0" smtClean="0">
                <a:solidFill>
                  <a:srgbClr val="000000"/>
                </a:solidFill>
              </a:rPr>
              <a:t>στην εγκατάσταση, </a:t>
            </a:r>
            <a:r>
              <a:rPr lang="el-GR" sz="1600" dirty="0" smtClean="0">
                <a:solidFill>
                  <a:srgbClr val="000000"/>
                </a:solidFill>
              </a:rPr>
              <a:t>για τον έλεγχο των θωρακίσεων και την ακτινοπροστασία του προσωπικού (χειριστήριο, γραφεία) και του κοινού (αναμονή).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B86E69BE-0FE6-4A86-910E-29BD772866C9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3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1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1042988" y="2168525"/>
            <a:ext cx="7415212" cy="1941513"/>
          </a:xfrm>
        </p:spPr>
        <p:txBody>
          <a:bodyPr/>
          <a:lstStyle/>
          <a:p>
            <a:pPr algn="ctr" eaLnBrk="1" hangingPunct="1">
              <a:defRPr/>
            </a:pPr>
            <a:r>
              <a:rPr lang="el-GR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Βασικοί έλεγχοι </a:t>
            </a:r>
            <a:r>
              <a:rPr lang="el-GR" sz="4000" dirty="0" err="1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μαστογράφου</a:t>
            </a:r>
            <a:r>
              <a:rPr lang="el-GR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 </a:t>
            </a:r>
            <a:br>
              <a:rPr lang="el-GR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l-GR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Γεννήτρια &amp; Λυχνία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82F6D1C6-9DAD-40E6-81FF-567E572EC590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4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298450"/>
            <a:ext cx="8058150" cy="469900"/>
          </a:xfrm>
        </p:spPr>
        <p:txBody>
          <a:bodyPr/>
          <a:lstStyle/>
          <a:p>
            <a:pPr algn="ctr" eaLnBrk="1" hangingPunct="1"/>
            <a:r>
              <a:rPr lang="el-GR" sz="2400" dirty="0" smtClean="0"/>
              <a:t>Β</a:t>
            </a:r>
            <a:r>
              <a:rPr lang="en-US" sz="2400" dirty="0"/>
              <a:t>1</a:t>
            </a:r>
            <a:r>
              <a:rPr lang="el-GR" sz="2400" dirty="0" smtClean="0"/>
              <a:t>. Ακρίβεια &amp; </a:t>
            </a:r>
            <a:r>
              <a:rPr lang="el-GR" sz="2400" dirty="0" err="1" smtClean="0"/>
              <a:t>επαναληψιμότητα</a:t>
            </a:r>
            <a:r>
              <a:rPr lang="el-GR" sz="2400" dirty="0" smtClean="0"/>
              <a:t> υψηλής τάσης</a:t>
            </a: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3718" y="1124744"/>
            <a:ext cx="8008762" cy="5598542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1200"/>
              </a:spcBef>
              <a:spcAft>
                <a:spcPts val="1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Προσδιορισμός των αποκλίσεων μεταξύ πραγματικής (μετρούμενης) τιμής και ονομαστικής τάσης.</a:t>
            </a:r>
          </a:p>
          <a:p>
            <a:pPr marL="265113" indent="-265113" algn="just" eaLnBrk="1" hangingPunct="1">
              <a:spcBef>
                <a:spcPts val="1200"/>
              </a:spcBef>
              <a:spcAft>
                <a:spcPts val="1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εξαμηνιαίος (Χ-2, Χ-3</a:t>
            </a:r>
            <a:r>
              <a:rPr lang="en-US" sz="1600" dirty="0" smtClean="0">
                <a:solidFill>
                  <a:srgbClr val="001933"/>
                </a:solidFill>
              </a:rPr>
              <a:t>), </a:t>
            </a:r>
            <a:r>
              <a:rPr lang="el-GR" sz="1600" dirty="0" smtClean="0">
                <a:solidFill>
                  <a:srgbClr val="001933"/>
                </a:solidFill>
              </a:rPr>
              <a:t>ετήσιος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(</a:t>
            </a:r>
            <a:r>
              <a:rPr lang="en-US" sz="1600" dirty="0" smtClean="0">
                <a:solidFill>
                  <a:srgbClr val="001933"/>
                </a:solidFill>
              </a:rPr>
              <a:t>X-1</a:t>
            </a:r>
            <a:r>
              <a:rPr lang="el-GR" sz="1600" dirty="0" smtClean="0">
                <a:solidFill>
                  <a:srgbClr val="001933"/>
                </a:solidFill>
              </a:rPr>
              <a:t>)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endParaRPr lang="el-GR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1200"/>
              </a:spcBef>
              <a:spcAft>
                <a:spcPts val="1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b="1" dirty="0" err="1" smtClean="0">
                <a:solidFill>
                  <a:srgbClr val="001933"/>
                </a:solidFill>
              </a:rPr>
              <a:t>Κιλοβολτόμετρο</a:t>
            </a:r>
            <a:r>
              <a:rPr lang="el-GR" sz="1600" b="1" dirty="0" smtClean="0">
                <a:solidFill>
                  <a:srgbClr val="001933"/>
                </a:solidFill>
              </a:rPr>
              <a:t>/</a:t>
            </a:r>
            <a:r>
              <a:rPr lang="el-GR" sz="1600" b="1" dirty="0" err="1" smtClean="0">
                <a:solidFill>
                  <a:srgbClr val="001933"/>
                </a:solidFill>
              </a:rPr>
              <a:t>πολύμετρο</a:t>
            </a:r>
            <a:r>
              <a:rPr lang="en-US" sz="1600" b="1" dirty="0" smtClean="0">
                <a:solidFill>
                  <a:srgbClr val="001933"/>
                </a:solidFill>
              </a:rPr>
              <a:t>, Mo/Mo </a:t>
            </a:r>
            <a:r>
              <a:rPr lang="el-GR" sz="1600" b="1" dirty="0" smtClean="0">
                <a:solidFill>
                  <a:srgbClr val="001933"/>
                </a:solidFill>
              </a:rPr>
              <a:t>ή </a:t>
            </a:r>
            <a:r>
              <a:rPr lang="en-US" sz="1600" b="1" dirty="0" smtClean="0">
                <a:solidFill>
                  <a:srgbClr val="001933"/>
                </a:solidFill>
              </a:rPr>
              <a:t>W/Rh (</a:t>
            </a:r>
            <a:r>
              <a:rPr lang="el-GR" sz="1600" b="1" dirty="0" smtClean="0">
                <a:solidFill>
                  <a:srgbClr val="001933"/>
                </a:solidFill>
              </a:rPr>
              <a:t>κ.α. συνδυασμοί)</a:t>
            </a:r>
            <a:endParaRPr lang="en-US" sz="1600" b="1" dirty="0" smtClean="0">
              <a:solidFill>
                <a:srgbClr val="001933"/>
              </a:solidFill>
            </a:endParaRPr>
          </a:p>
          <a:p>
            <a:pPr marL="622300" lvl="1" indent="-177800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el-GR" sz="1600" b="1" dirty="0" smtClean="0">
                <a:solidFill>
                  <a:srgbClr val="001933"/>
                </a:solidFill>
              </a:rPr>
              <a:t>Ακρίβεια: Μετρώνται οι τιμές των </a:t>
            </a:r>
            <a:r>
              <a:rPr lang="en-US" sz="1600" b="1" dirty="0" smtClean="0">
                <a:solidFill>
                  <a:srgbClr val="001933"/>
                </a:solidFill>
              </a:rPr>
              <a:t>kV </a:t>
            </a:r>
            <a:r>
              <a:rPr lang="el-GR" sz="1600" b="1" dirty="0" smtClean="0">
                <a:solidFill>
                  <a:srgbClr val="001933"/>
                </a:solidFill>
              </a:rPr>
              <a:t>σε όλο το χρησιμοποιούμενο κλινικά εύρος </a:t>
            </a:r>
            <a:r>
              <a:rPr lang="el-GR" sz="1600" dirty="0" smtClean="0">
                <a:solidFill>
                  <a:srgbClr val="001933"/>
                </a:solidFill>
              </a:rPr>
              <a:t>(π.χ. 2</a:t>
            </a:r>
            <a:r>
              <a:rPr lang="en-US" sz="1600" dirty="0" smtClean="0">
                <a:solidFill>
                  <a:srgbClr val="001933"/>
                </a:solidFill>
              </a:rPr>
              <a:t>5</a:t>
            </a:r>
            <a:r>
              <a:rPr lang="el-GR" sz="1600" dirty="0" smtClean="0">
                <a:solidFill>
                  <a:srgbClr val="001933"/>
                </a:solidFill>
              </a:rPr>
              <a:t>-35</a:t>
            </a:r>
            <a:r>
              <a:rPr lang="en-US" sz="1600" dirty="0" smtClean="0">
                <a:solidFill>
                  <a:srgbClr val="001933"/>
                </a:solidFill>
              </a:rPr>
              <a:t> kV</a:t>
            </a:r>
            <a:r>
              <a:rPr lang="el-GR" sz="1600" dirty="0" smtClean="0">
                <a:solidFill>
                  <a:srgbClr val="001933"/>
                </a:solidFill>
              </a:rPr>
              <a:t>) </a:t>
            </a:r>
            <a:r>
              <a:rPr lang="el-GR" sz="1600" b="1" dirty="0" smtClean="0">
                <a:solidFill>
                  <a:srgbClr val="001933"/>
                </a:solidFill>
              </a:rPr>
              <a:t>με σταθερά </a:t>
            </a:r>
            <a:r>
              <a:rPr lang="en-US" sz="1600" b="1" dirty="0" err="1" smtClean="0">
                <a:solidFill>
                  <a:srgbClr val="001933"/>
                </a:solidFill>
              </a:rPr>
              <a:t>mAs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n-US" sz="1600" dirty="0" smtClean="0">
                <a:solidFill>
                  <a:srgbClr val="001933"/>
                </a:solidFill>
              </a:rPr>
              <a:t>(</a:t>
            </a:r>
            <a:r>
              <a:rPr lang="el-GR" sz="1600" dirty="0" smtClean="0">
                <a:solidFill>
                  <a:srgbClr val="001933"/>
                </a:solidFill>
              </a:rPr>
              <a:t>π.χ. </a:t>
            </a:r>
            <a:r>
              <a:rPr lang="en-US" sz="1600" dirty="0" smtClean="0">
                <a:solidFill>
                  <a:srgbClr val="001933"/>
                </a:solidFill>
              </a:rPr>
              <a:t>25 </a:t>
            </a:r>
            <a:r>
              <a:rPr lang="en-US" sz="1600" dirty="0" err="1" smtClean="0">
                <a:solidFill>
                  <a:srgbClr val="001933"/>
                </a:solidFill>
              </a:rPr>
              <a:t>mAs</a:t>
            </a:r>
            <a:r>
              <a:rPr lang="en-US" sz="1600" dirty="0" smtClean="0">
                <a:solidFill>
                  <a:srgbClr val="001933"/>
                </a:solidFill>
              </a:rPr>
              <a:t>)</a:t>
            </a:r>
            <a:endParaRPr lang="el-GR" sz="1600" dirty="0" smtClean="0">
              <a:solidFill>
                <a:srgbClr val="001933"/>
              </a:solidFill>
            </a:endParaRPr>
          </a:p>
          <a:p>
            <a:pPr marL="622300" lvl="1" indent="-177800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el-GR" sz="1600" b="1" dirty="0" smtClean="0">
                <a:solidFill>
                  <a:srgbClr val="000000"/>
                </a:solidFill>
              </a:rPr>
              <a:t>Επαναληψιμότητα: </a:t>
            </a:r>
            <a:r>
              <a:rPr lang="el-GR" sz="1600" b="1" dirty="0" smtClean="0">
                <a:solidFill>
                  <a:srgbClr val="001933"/>
                </a:solidFill>
              </a:rPr>
              <a:t>Διενεργούνται 4 ακόμη επαναλήψεις στα 28</a:t>
            </a:r>
            <a:r>
              <a:rPr lang="en-US" sz="1600" b="1" dirty="0" smtClean="0">
                <a:solidFill>
                  <a:srgbClr val="001933"/>
                </a:solidFill>
              </a:rPr>
              <a:t> kV</a:t>
            </a:r>
          </a:p>
          <a:p>
            <a:pPr marL="622300" lvl="1" indent="-177800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en-US" sz="800" b="1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l-GR" sz="1600" dirty="0" smtClean="0">
                <a:solidFill>
                  <a:srgbClr val="000000"/>
                </a:solidFill>
              </a:rPr>
              <a:t>Ακρίβεια: μέγιστη απόκλιση από ονομαστική  </a:t>
            </a:r>
            <a:r>
              <a:rPr lang="en-US" sz="1600" dirty="0" smtClean="0">
                <a:solidFill>
                  <a:srgbClr val="000000"/>
                </a:solidFill>
              </a:rPr>
              <a:t>≤ ±</a:t>
            </a:r>
            <a:r>
              <a:rPr lang="el-GR" sz="1600" dirty="0" smtClean="0">
                <a:solidFill>
                  <a:srgbClr val="000000"/>
                </a:solidFill>
              </a:rPr>
              <a:t>1 </a:t>
            </a:r>
            <a:r>
              <a:rPr lang="en-US" sz="1600" dirty="0" smtClean="0">
                <a:solidFill>
                  <a:srgbClr val="000000"/>
                </a:solidFill>
              </a:rPr>
              <a:t>kV</a:t>
            </a:r>
            <a:r>
              <a:rPr lang="el-GR" sz="1600" dirty="0" smtClean="0">
                <a:solidFill>
                  <a:srgbClr val="000000"/>
                </a:solidFill>
              </a:rPr>
              <a:t> 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l-GR" sz="1600" dirty="0" smtClean="0">
                <a:solidFill>
                  <a:srgbClr val="000000"/>
                </a:solidFill>
              </a:rPr>
              <a:t>	Επαναληψιμότητα: μέγιστη απόκλιση από μέση τιμή </a:t>
            </a:r>
            <a:r>
              <a:rPr lang="en-US" sz="1600" dirty="0" smtClean="0">
                <a:solidFill>
                  <a:srgbClr val="000000"/>
                </a:solidFill>
              </a:rPr>
              <a:t>≤ ± </a:t>
            </a:r>
            <a:r>
              <a:rPr lang="el-GR" sz="1600" dirty="0" smtClean="0">
                <a:solidFill>
                  <a:srgbClr val="000000"/>
                </a:solidFill>
              </a:rPr>
              <a:t>0.5 </a:t>
            </a:r>
            <a:r>
              <a:rPr lang="en-US" sz="1600" dirty="0" smtClean="0">
                <a:solidFill>
                  <a:srgbClr val="000000"/>
                </a:solidFill>
              </a:rPr>
              <a:t>kV</a:t>
            </a:r>
            <a:r>
              <a:rPr lang="el-GR" sz="1600" dirty="0" smtClean="0">
                <a:solidFill>
                  <a:srgbClr val="000000"/>
                </a:solidFill>
              </a:rPr>
              <a:t> (</a:t>
            </a:r>
            <a:r>
              <a:rPr lang="en-US" sz="1600" dirty="0" smtClean="0">
                <a:solidFill>
                  <a:srgbClr val="000000"/>
                </a:solidFill>
              </a:rPr>
              <a:t>EUREF2006) 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1600" dirty="0" smtClean="0">
                <a:solidFill>
                  <a:srgbClr val="000000"/>
                </a:solidFill>
              </a:rPr>
              <a:t>					 	</a:t>
            </a:r>
            <a:r>
              <a:rPr lang="el-GR" sz="1600" dirty="0" smtClean="0">
                <a:solidFill>
                  <a:srgbClr val="000000"/>
                </a:solidFill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≤</a:t>
            </a:r>
            <a:r>
              <a:rPr lang="el-GR" sz="1600" dirty="0" smtClean="0">
                <a:solidFill>
                  <a:srgbClr val="000000"/>
                </a:solidFill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±</a:t>
            </a:r>
            <a:r>
              <a:rPr lang="el-GR" sz="1600" dirty="0" smtClean="0">
                <a:solidFill>
                  <a:srgbClr val="000000"/>
                </a:solidFill>
              </a:rPr>
              <a:t> 2%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(ΕΕΑΕ)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l-GR" sz="1600" b="1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l-GR" sz="1600" b="1" dirty="0" smtClean="0">
                <a:solidFill>
                  <a:srgbClr val="FD0101"/>
                </a:solidFill>
              </a:rPr>
              <a:t>Προσοχή!</a:t>
            </a:r>
            <a:r>
              <a:rPr lang="el-GR" sz="1600" dirty="0" smtClean="0">
                <a:solidFill>
                  <a:srgbClr val="001933"/>
                </a:solidFill>
              </a:rPr>
              <a:t> </a:t>
            </a:r>
            <a:r>
              <a:rPr lang="el-GR" sz="1600" b="1" dirty="0" smtClean="0">
                <a:solidFill>
                  <a:srgbClr val="6600CC"/>
                </a:solidFill>
              </a:rPr>
              <a:t>Στις μετρήσεις </a:t>
            </a:r>
            <a:r>
              <a:rPr lang="en-US" sz="1600" b="1" dirty="0" smtClean="0">
                <a:solidFill>
                  <a:srgbClr val="6600CC"/>
                </a:solidFill>
              </a:rPr>
              <a:t>kV, dose </a:t>
            </a:r>
            <a:r>
              <a:rPr lang="el-GR" sz="1600" b="1" dirty="0" smtClean="0">
                <a:solidFill>
                  <a:srgbClr val="6600CC"/>
                </a:solidFill>
              </a:rPr>
              <a:t>κλπ. </a:t>
            </a:r>
            <a:r>
              <a:rPr lang="el-GR" sz="1600" b="1" dirty="0" smtClean="0">
                <a:solidFill>
                  <a:srgbClr val="6600CC"/>
                </a:solidFill>
              </a:rPr>
              <a:t>ο ψηφιακός ανιχνευτής πρέπει να προστατεύεται 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l-GR" sz="1600" b="1" dirty="0" smtClean="0">
                <a:solidFill>
                  <a:srgbClr val="6600CC"/>
                </a:solidFill>
              </a:rPr>
              <a:t>                  </a:t>
            </a:r>
            <a:r>
              <a:rPr lang="en-US" sz="1600" b="1" dirty="0" smtClean="0">
                <a:solidFill>
                  <a:srgbClr val="6600CC"/>
                </a:solidFill>
              </a:rPr>
              <a:t>(</a:t>
            </a:r>
            <a:r>
              <a:rPr lang="el-GR" sz="1600" b="1" dirty="0" smtClean="0">
                <a:solidFill>
                  <a:srgbClr val="6600CC"/>
                </a:solidFill>
              </a:rPr>
              <a:t>π.χ. μεταλλική πλάκα)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6B35D194-7E44-4222-8EBC-994CB43272CF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5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2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28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28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E881A4F8-B829-4144-A31A-8E6B03F337E6}" type="slidenum">
              <a:rPr lang="el-GR" alt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6</a:t>
            </a:fld>
            <a:endParaRPr lang="el-GR" altLang="el-GR" sz="2600" b="1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4578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052736"/>
            <a:ext cx="7488237" cy="568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2578" name="AutoShape 2"/>
          <p:cNvSpPr>
            <a:spLocks noGrp="1" noChangeArrowheads="1"/>
          </p:cNvSpPr>
          <p:nvPr>
            <p:ph type="title" idx="4294967295"/>
          </p:nvPr>
        </p:nvSpPr>
        <p:spPr>
          <a:xfrm>
            <a:off x="735013" y="200456"/>
            <a:ext cx="7842250" cy="470626"/>
          </a:xfrm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lang="en-US" altLang="el-GR" sz="24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kV, dose meter calibration: </a:t>
            </a:r>
            <a:r>
              <a:rPr lang="el-GR" altLang="el-GR" sz="2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Μ</a:t>
            </a:r>
            <a:r>
              <a:rPr lang="en-US" altLang="el-GR" sz="20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o</a:t>
            </a:r>
            <a:r>
              <a:rPr lang="el-GR" altLang="el-GR" sz="20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/</a:t>
            </a:r>
            <a:r>
              <a:rPr lang="en-US" altLang="el-GR" sz="20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Mo</a:t>
            </a:r>
            <a:r>
              <a:rPr lang="el-GR" altLang="el-GR" sz="20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, </a:t>
            </a:r>
            <a:r>
              <a:rPr lang="el-GR" altLang="el-GR" sz="20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Arial Unicode MS" pitchFamily="34" charset="-128"/>
              </a:rPr>
              <a:t> </a:t>
            </a:r>
            <a:r>
              <a:rPr lang="en-US" altLang="el-GR" sz="20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Mo/Rh, </a:t>
            </a:r>
            <a:r>
              <a:rPr lang="el-GR" altLang="el-GR" sz="20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Arial Unicode MS" pitchFamily="34" charset="-128"/>
              </a:rPr>
              <a:t> </a:t>
            </a:r>
            <a:r>
              <a:rPr lang="en-US" altLang="el-GR" sz="2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Rh/Rh,</a:t>
            </a:r>
            <a:r>
              <a:rPr lang="el-GR" altLang="el-GR" sz="2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Arial Unicode MS" pitchFamily="34" charset="-128"/>
              </a:rPr>
              <a:t> </a:t>
            </a:r>
            <a:r>
              <a:rPr lang="en-US" altLang="el-GR" sz="2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  <a:ea typeface="Arial Unicode MS" pitchFamily="34" charset="-128"/>
              </a:rPr>
              <a:t>W/Rh …</a:t>
            </a:r>
            <a:endParaRPr lang="el-GR" altLang="el-GR" sz="1800" dirty="0">
              <a:solidFill>
                <a:srgbClr val="B6262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Unicode MS" pitchFamily="34" charset="-128"/>
              <a:ea typeface="Arial Unicode MS" pitchFamily="34" charset="-128"/>
            </a:endParaRPr>
          </a:p>
        </p:txBody>
      </p:sp>
      <p:pic>
        <p:nvPicPr>
          <p:cNvPr id="2458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1895475"/>
            <a:ext cx="3095625" cy="1606550"/>
          </a:xfrm>
          <a:prstGeom prst="rect">
            <a:avLst/>
          </a:prstGeom>
          <a:noFill/>
          <a:ln w="38100">
            <a:solidFill>
              <a:srgbClr val="333300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236538"/>
            <a:ext cx="8058150" cy="531812"/>
          </a:xfrm>
        </p:spPr>
        <p:txBody>
          <a:bodyPr/>
          <a:lstStyle/>
          <a:p>
            <a:pPr algn="ctr" eaLnBrk="1" hangingPunct="1"/>
            <a:r>
              <a:rPr lang="el-GR" sz="2800" dirty="0" smtClean="0"/>
              <a:t>Β</a:t>
            </a:r>
            <a:r>
              <a:rPr lang="en-US" sz="2800" dirty="0" smtClean="0"/>
              <a:t>2</a:t>
            </a:r>
            <a:r>
              <a:rPr lang="el-GR" sz="2800" dirty="0" smtClean="0"/>
              <a:t>. Παροχή, ρυθμός &amp; </a:t>
            </a:r>
            <a:r>
              <a:rPr lang="el-GR" sz="2800" dirty="0" err="1" smtClean="0"/>
              <a:t>επαναληψιμότητα</a:t>
            </a:r>
            <a:endParaRPr lang="el-GR" sz="2800" dirty="0" smtClean="0"/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3718" y="1196752"/>
            <a:ext cx="8008762" cy="5526534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6700" indent="-266700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Μέτρηση της επάρκειας της παροχής </a:t>
            </a:r>
            <a:r>
              <a:rPr lang="en-US" sz="1600" b="1" dirty="0" smtClean="0">
                <a:solidFill>
                  <a:srgbClr val="000000"/>
                </a:solidFill>
              </a:rPr>
              <a:t>(O/P)</a:t>
            </a:r>
            <a:r>
              <a:rPr lang="el-GR" sz="1600" b="1" dirty="0" smtClean="0">
                <a:solidFill>
                  <a:srgbClr val="000000"/>
                </a:solidFill>
              </a:rPr>
              <a:t> και του ρυθμού παροχής. </a:t>
            </a:r>
          </a:p>
          <a:p>
            <a:pPr marL="266700" indent="-266700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</a:pPr>
            <a:r>
              <a:rPr lang="el-GR" sz="1600" b="1" dirty="0" smtClean="0">
                <a:solidFill>
                  <a:srgbClr val="000000"/>
                </a:solidFill>
              </a:rPr>
              <a:t>	               Έλεγχος της επαναληψιμότητας της παροχής.</a:t>
            </a:r>
          </a:p>
          <a:p>
            <a:pPr marL="266700" indent="-266700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τριμηνιαίος (Χ-2, Χ-3</a:t>
            </a:r>
            <a:r>
              <a:rPr lang="en-US" sz="1600" dirty="0" smtClean="0">
                <a:solidFill>
                  <a:srgbClr val="001933"/>
                </a:solidFill>
              </a:rPr>
              <a:t>), </a:t>
            </a:r>
            <a:r>
              <a:rPr lang="el-GR" sz="1600" dirty="0" smtClean="0">
                <a:solidFill>
                  <a:srgbClr val="001933"/>
                </a:solidFill>
              </a:rPr>
              <a:t>ετήσιος</a:t>
            </a:r>
            <a:r>
              <a:rPr lang="en-US" sz="1600" dirty="0" smtClean="0">
                <a:solidFill>
                  <a:srgbClr val="001933"/>
                </a:solidFill>
              </a:rPr>
              <a:t> (X-1) </a:t>
            </a:r>
          </a:p>
          <a:p>
            <a:pPr marL="266700" indent="-266700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400" b="1" dirty="0">
                <a:solidFill>
                  <a:srgbClr val="001933"/>
                </a:solidFill>
              </a:rPr>
              <a:t>χωρίς</a:t>
            </a:r>
            <a:r>
              <a:rPr lang="en-US" sz="1400" b="1" dirty="0">
                <a:solidFill>
                  <a:srgbClr val="001933"/>
                </a:solidFill>
              </a:rPr>
              <a:t> </a:t>
            </a:r>
            <a:r>
              <a:rPr lang="el-GR" sz="1400" b="1" dirty="0" smtClean="0">
                <a:solidFill>
                  <a:srgbClr val="001933"/>
                </a:solidFill>
              </a:rPr>
              <a:t>πίεστρο</a:t>
            </a:r>
            <a:r>
              <a:rPr lang="en-US" sz="1400" b="1" dirty="0" smtClean="0">
                <a:solidFill>
                  <a:srgbClr val="001933"/>
                </a:solidFill>
              </a:rPr>
              <a:t>, </a:t>
            </a:r>
            <a:r>
              <a:rPr lang="el-GR" sz="1400" b="1" dirty="0" err="1" smtClean="0">
                <a:solidFill>
                  <a:srgbClr val="001933"/>
                </a:solidFill>
              </a:rPr>
              <a:t>δοσίμετρο</a:t>
            </a:r>
            <a:r>
              <a:rPr lang="el-GR" sz="1400" b="1" dirty="0" smtClean="0">
                <a:solidFill>
                  <a:srgbClr val="001933"/>
                </a:solidFill>
              </a:rPr>
              <a:t> πάνω στο </a:t>
            </a:r>
            <a:r>
              <a:rPr lang="el-GR" sz="1400" b="1" dirty="0" err="1" smtClean="0">
                <a:solidFill>
                  <a:srgbClr val="001933"/>
                </a:solidFill>
              </a:rPr>
              <a:t>τραπεζίδιο</a:t>
            </a:r>
            <a:r>
              <a:rPr lang="el-GR" sz="1400" b="1" dirty="0" smtClean="0">
                <a:solidFill>
                  <a:srgbClr val="001933"/>
                </a:solidFill>
              </a:rPr>
              <a:t>, ~</a:t>
            </a:r>
            <a:r>
              <a:rPr lang="en-US" sz="1400" b="1" dirty="0" smtClean="0">
                <a:solidFill>
                  <a:srgbClr val="001933"/>
                </a:solidFill>
              </a:rPr>
              <a:t>4 cm </a:t>
            </a:r>
            <a:r>
              <a:rPr lang="el-GR" sz="1400" b="1" dirty="0" smtClean="0">
                <a:solidFill>
                  <a:srgbClr val="001933"/>
                </a:solidFill>
              </a:rPr>
              <a:t>από ΘΤ, </a:t>
            </a:r>
            <a:r>
              <a:rPr lang="el-GR" sz="1400" b="1" dirty="0" err="1" smtClean="0">
                <a:solidFill>
                  <a:srgbClr val="001933"/>
                </a:solidFill>
              </a:rPr>
              <a:t>Μο</a:t>
            </a:r>
            <a:r>
              <a:rPr lang="el-GR" sz="1400" b="1" dirty="0" smtClean="0">
                <a:solidFill>
                  <a:srgbClr val="001933"/>
                </a:solidFill>
              </a:rPr>
              <a:t>/</a:t>
            </a:r>
            <a:r>
              <a:rPr lang="el-GR" sz="1400" b="1" dirty="0" err="1" smtClean="0">
                <a:solidFill>
                  <a:srgbClr val="001933"/>
                </a:solidFill>
              </a:rPr>
              <a:t>Μο</a:t>
            </a:r>
            <a:r>
              <a:rPr lang="el-GR" sz="1400" b="1" dirty="0" smtClean="0">
                <a:solidFill>
                  <a:srgbClr val="001933"/>
                </a:solidFill>
              </a:rPr>
              <a:t> </a:t>
            </a:r>
            <a:r>
              <a:rPr lang="el-GR" sz="1200" b="1" dirty="0" smtClean="0">
                <a:solidFill>
                  <a:srgbClr val="001933"/>
                </a:solidFill>
              </a:rPr>
              <a:t>(ή </a:t>
            </a:r>
            <a:r>
              <a:rPr lang="en-US" sz="1200" b="1" dirty="0" smtClean="0">
                <a:solidFill>
                  <a:srgbClr val="001933"/>
                </a:solidFill>
              </a:rPr>
              <a:t>W/Rh),                     </a:t>
            </a:r>
            <a:r>
              <a:rPr lang="el-GR" sz="1200" b="1" dirty="0" smtClean="0">
                <a:solidFill>
                  <a:srgbClr val="001933"/>
                </a:solidFill>
              </a:rPr>
              <a:t> </a:t>
            </a:r>
            <a:r>
              <a:rPr lang="el-GR" sz="1200" dirty="0" smtClean="0">
                <a:solidFill>
                  <a:srgbClr val="001933"/>
                </a:solidFill>
              </a:rPr>
              <a:t>(στοιχεία έκθεσης: </a:t>
            </a:r>
            <a:r>
              <a:rPr lang="el-GR" sz="1400" dirty="0" smtClean="0">
                <a:solidFill>
                  <a:srgbClr val="001933"/>
                </a:solidFill>
              </a:rPr>
              <a:t>28 </a:t>
            </a:r>
            <a:r>
              <a:rPr lang="en-US" sz="1400" dirty="0" smtClean="0">
                <a:solidFill>
                  <a:srgbClr val="001933"/>
                </a:solidFill>
              </a:rPr>
              <a:t>kV,</a:t>
            </a:r>
            <a:r>
              <a:rPr lang="el-GR" sz="1400" dirty="0" smtClean="0">
                <a:solidFill>
                  <a:srgbClr val="001933"/>
                </a:solidFill>
              </a:rPr>
              <a:t> </a:t>
            </a:r>
            <a:r>
              <a:rPr lang="en-US" sz="1400" dirty="0" smtClean="0">
                <a:solidFill>
                  <a:srgbClr val="001933"/>
                </a:solidFill>
              </a:rPr>
              <a:t>~25 </a:t>
            </a:r>
            <a:r>
              <a:rPr lang="en-US" sz="1400" dirty="0" err="1" smtClean="0">
                <a:solidFill>
                  <a:srgbClr val="001933"/>
                </a:solidFill>
              </a:rPr>
              <a:t>mAs</a:t>
            </a:r>
            <a:r>
              <a:rPr lang="el-GR" sz="1400" dirty="0" smtClean="0">
                <a:solidFill>
                  <a:srgbClr val="001933"/>
                </a:solidFill>
              </a:rPr>
              <a:t>)</a:t>
            </a:r>
            <a:r>
              <a:rPr lang="el-GR" sz="1400" b="1" dirty="0" smtClean="0">
                <a:solidFill>
                  <a:srgbClr val="001933"/>
                </a:solidFill>
              </a:rPr>
              <a:t>. </a:t>
            </a:r>
          </a:p>
          <a:p>
            <a:pPr marL="622300" lvl="1" indent="-1762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el-GR" sz="1400" b="1" dirty="0" smtClean="0">
                <a:solidFill>
                  <a:srgbClr val="001933"/>
                </a:solidFill>
              </a:rPr>
              <a:t>Οι μετρήσεις διορθώνονται για την απόσταση και υπολογίζονται οι τιμές της παροχής στο 1</a:t>
            </a:r>
            <a:r>
              <a:rPr lang="en-US" sz="1400" b="1" dirty="0" smtClean="0">
                <a:solidFill>
                  <a:srgbClr val="001933"/>
                </a:solidFill>
              </a:rPr>
              <a:t>m </a:t>
            </a:r>
            <a:r>
              <a:rPr lang="el-GR" sz="1400" b="1" dirty="0" smtClean="0">
                <a:solidFill>
                  <a:srgbClr val="001933"/>
                </a:solidFill>
              </a:rPr>
              <a:t>και του ρυθμού παροχής στην απόσταση εστίας-ανιχνευτή εικόνας. </a:t>
            </a:r>
          </a:p>
          <a:p>
            <a:pPr marL="622300" lvl="1" indent="-1762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Ø"/>
            </a:pPr>
            <a:r>
              <a:rPr lang="el-GR" sz="1400" b="1" dirty="0" smtClean="0">
                <a:solidFill>
                  <a:srgbClr val="000000"/>
                </a:solidFill>
              </a:rPr>
              <a:t>Επαναληψιμότητα: </a:t>
            </a:r>
            <a:r>
              <a:rPr lang="el-GR" sz="1400" b="1" dirty="0" smtClean="0">
                <a:solidFill>
                  <a:srgbClr val="001933"/>
                </a:solidFill>
              </a:rPr>
              <a:t>Διενεργούνται 4 ακόμη επαναλήψεις</a:t>
            </a:r>
          </a:p>
          <a:p>
            <a:pPr marL="266700" indent="-266700" algn="just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en-US" sz="800" b="1" dirty="0" smtClean="0">
              <a:solidFill>
                <a:srgbClr val="001933"/>
              </a:solidFill>
            </a:endParaRPr>
          </a:p>
          <a:p>
            <a:pPr marL="266700" indent="-266700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</a:t>
            </a:r>
            <a:r>
              <a:rPr lang="el-GR" sz="1600" b="1" u="sng" dirty="0" smtClean="0">
                <a:solidFill>
                  <a:srgbClr val="1A09F5"/>
                </a:solidFill>
              </a:rPr>
              <a:t>ρια</a:t>
            </a:r>
            <a:r>
              <a:rPr lang="en-US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1A09F5"/>
                </a:solidFill>
              </a:rPr>
              <a:t>   </a:t>
            </a:r>
            <a:r>
              <a:rPr lang="el-GR" sz="1600" dirty="0" smtClean="0">
                <a:solidFill>
                  <a:srgbClr val="000000"/>
                </a:solidFill>
              </a:rPr>
              <a:t>Επάρκεια </a:t>
            </a:r>
            <a:r>
              <a:rPr lang="el-GR" sz="1600" dirty="0" smtClean="0">
                <a:solidFill>
                  <a:srgbClr val="000000"/>
                </a:solidFill>
              </a:rPr>
              <a:t>παροχής @ 1</a:t>
            </a:r>
            <a:r>
              <a:rPr lang="en-US" sz="1600" dirty="0" smtClean="0">
                <a:solidFill>
                  <a:srgbClr val="000000"/>
                </a:solidFill>
              </a:rPr>
              <a:t>m</a:t>
            </a:r>
            <a:r>
              <a:rPr lang="el-GR" sz="1600" dirty="0" smtClean="0">
                <a:solidFill>
                  <a:srgbClr val="000000"/>
                </a:solidFill>
              </a:rPr>
              <a:t>: </a:t>
            </a:r>
            <a:r>
              <a:rPr lang="en-US" sz="1600" dirty="0" smtClean="0">
                <a:solidFill>
                  <a:srgbClr val="000000"/>
                </a:solidFill>
              </a:rPr>
              <a:t> ≥ 30 </a:t>
            </a:r>
            <a:r>
              <a:rPr lang="el-GR" sz="1600" dirty="0" smtClean="0">
                <a:solidFill>
                  <a:srgbClr val="000000"/>
                </a:solidFill>
              </a:rPr>
              <a:t>(</a:t>
            </a:r>
            <a:r>
              <a:rPr lang="en-US" sz="1600" i="1" dirty="0" smtClean="0">
                <a:solidFill>
                  <a:srgbClr val="000000"/>
                </a:solidFill>
              </a:rPr>
              <a:t>desirable </a:t>
            </a:r>
            <a:r>
              <a:rPr lang="el-GR" sz="1600" i="1" dirty="0" smtClean="0">
                <a:solidFill>
                  <a:srgbClr val="000000"/>
                </a:solidFill>
              </a:rPr>
              <a:t>40</a:t>
            </a:r>
            <a:r>
              <a:rPr lang="el-GR" sz="1600" dirty="0" smtClean="0">
                <a:solidFill>
                  <a:srgbClr val="000000"/>
                </a:solidFill>
              </a:rPr>
              <a:t>) μ</a:t>
            </a:r>
            <a:r>
              <a:rPr lang="en-US" sz="1600" dirty="0" err="1" smtClean="0">
                <a:solidFill>
                  <a:srgbClr val="000000"/>
                </a:solidFill>
              </a:rPr>
              <a:t>Gy</a:t>
            </a:r>
            <a:r>
              <a:rPr lang="en-US" sz="1600" dirty="0" smtClean="0">
                <a:solidFill>
                  <a:srgbClr val="000000"/>
                </a:solidFill>
              </a:rPr>
              <a:t>/</a:t>
            </a:r>
            <a:r>
              <a:rPr lang="en-US" sz="1600" dirty="0" err="1" smtClean="0">
                <a:solidFill>
                  <a:srgbClr val="000000"/>
                </a:solidFill>
              </a:rPr>
              <a:t>mAs</a:t>
            </a:r>
            <a:endParaRPr lang="en-US" sz="1200" dirty="0" smtClean="0">
              <a:solidFill>
                <a:srgbClr val="000000"/>
              </a:solidFill>
            </a:endParaRPr>
          </a:p>
          <a:p>
            <a:pPr marL="266700" indent="-266700" eaLnBrk="1" hangingPunct="1">
              <a:spcBef>
                <a:spcPct val="0"/>
              </a:spcBef>
              <a:buClrTx/>
              <a:buFontTx/>
              <a:buNone/>
            </a:pPr>
            <a:r>
              <a:rPr lang="en-US" sz="1600" dirty="0" smtClean="0">
                <a:solidFill>
                  <a:srgbClr val="000000"/>
                </a:solidFill>
              </a:rPr>
              <a:t>             </a:t>
            </a:r>
            <a:r>
              <a:rPr lang="el-GR" sz="1600" dirty="0" smtClean="0">
                <a:solidFill>
                  <a:srgbClr val="000000"/>
                </a:solidFill>
              </a:rPr>
              <a:t>      </a:t>
            </a:r>
            <a:r>
              <a:rPr lang="el-GR" sz="1600" dirty="0" smtClean="0">
                <a:solidFill>
                  <a:srgbClr val="000000"/>
                </a:solidFill>
              </a:rPr>
              <a:t> Ρυθμός </a:t>
            </a:r>
            <a:r>
              <a:rPr lang="el-GR" sz="1600" dirty="0" smtClean="0">
                <a:solidFill>
                  <a:srgbClr val="000000"/>
                </a:solidFill>
              </a:rPr>
              <a:t>παροχής @ </a:t>
            </a:r>
            <a:r>
              <a:rPr lang="en-US" sz="1600" dirty="0" smtClean="0">
                <a:solidFill>
                  <a:srgbClr val="000000"/>
                </a:solidFill>
              </a:rPr>
              <a:t>F</a:t>
            </a:r>
            <a:r>
              <a:rPr lang="el-GR" sz="1600" dirty="0" smtClean="0">
                <a:solidFill>
                  <a:srgbClr val="000000"/>
                </a:solidFill>
              </a:rPr>
              <a:t>Ι</a:t>
            </a:r>
            <a:r>
              <a:rPr lang="en-US" sz="1600" dirty="0" smtClean="0">
                <a:solidFill>
                  <a:srgbClr val="000000"/>
                </a:solidFill>
              </a:rPr>
              <a:t>D</a:t>
            </a:r>
            <a:r>
              <a:rPr lang="el-GR" sz="1600" dirty="0" smtClean="0">
                <a:solidFill>
                  <a:srgbClr val="000000"/>
                </a:solidFill>
              </a:rPr>
              <a:t>: </a:t>
            </a:r>
            <a:r>
              <a:rPr lang="en-US" sz="1600" dirty="0" smtClean="0">
                <a:solidFill>
                  <a:srgbClr val="000000"/>
                </a:solidFill>
              </a:rPr>
              <a:t> ≥ </a:t>
            </a:r>
            <a:r>
              <a:rPr lang="el-GR" sz="1600" dirty="0" smtClean="0">
                <a:solidFill>
                  <a:srgbClr val="000000"/>
                </a:solidFill>
              </a:rPr>
              <a:t>7.5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</a:rPr>
              <a:t>mGy</a:t>
            </a:r>
            <a:r>
              <a:rPr lang="en-US" sz="1600" dirty="0" smtClean="0">
                <a:solidFill>
                  <a:srgbClr val="000000"/>
                </a:solidFill>
              </a:rPr>
              <a:t>/s </a:t>
            </a:r>
            <a:r>
              <a:rPr lang="el-GR" sz="1600" dirty="0" smtClean="0">
                <a:solidFill>
                  <a:srgbClr val="000000"/>
                </a:solidFill>
              </a:rPr>
              <a:t> (</a:t>
            </a:r>
            <a:r>
              <a:rPr lang="el-GR" sz="1600" dirty="0" err="1" smtClean="0">
                <a:solidFill>
                  <a:srgbClr val="000000"/>
                </a:solidFill>
              </a:rPr>
              <a:t>Μο</a:t>
            </a:r>
            <a:r>
              <a:rPr lang="el-GR" sz="1600" dirty="0" smtClean="0">
                <a:solidFill>
                  <a:srgbClr val="000000"/>
                </a:solidFill>
              </a:rPr>
              <a:t>/</a:t>
            </a:r>
            <a:r>
              <a:rPr lang="el-GR" sz="1600" dirty="0" err="1" smtClean="0">
                <a:solidFill>
                  <a:srgbClr val="000000"/>
                </a:solidFill>
              </a:rPr>
              <a:t>Μο</a:t>
            </a:r>
            <a:r>
              <a:rPr lang="el-GR" sz="1600" dirty="0" smtClean="0">
                <a:solidFill>
                  <a:srgbClr val="000000"/>
                </a:solidFill>
              </a:rPr>
              <a:t>)</a:t>
            </a:r>
          </a:p>
          <a:p>
            <a:pPr marL="266700" indent="-266700" eaLnBrk="1" hangingPunct="1">
              <a:spcBef>
                <a:spcPct val="0"/>
              </a:spcBef>
              <a:buClrTx/>
              <a:buFontTx/>
              <a:buNone/>
            </a:pPr>
            <a:r>
              <a:rPr lang="en-US" sz="1600" dirty="0" smtClean="0">
                <a:solidFill>
                  <a:srgbClr val="000000"/>
                </a:solidFill>
              </a:rPr>
              <a:t>             </a:t>
            </a:r>
            <a:r>
              <a:rPr lang="el-GR" sz="1600" dirty="0" smtClean="0">
                <a:solidFill>
                  <a:srgbClr val="000000"/>
                </a:solidFill>
              </a:rPr>
              <a:t>       </a:t>
            </a:r>
            <a:r>
              <a:rPr lang="el-GR" sz="1600" dirty="0" smtClean="0">
                <a:solidFill>
                  <a:srgbClr val="000000"/>
                </a:solidFill>
              </a:rPr>
              <a:t>Επαναληψιμότητα</a:t>
            </a:r>
            <a:r>
              <a:rPr lang="el-GR" sz="1600" dirty="0" smtClean="0">
                <a:solidFill>
                  <a:srgbClr val="000000"/>
                </a:solidFill>
              </a:rPr>
              <a:t>: μέγιστη απόκλιση από μέση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l-GR" sz="1600" dirty="0" smtClean="0">
                <a:solidFill>
                  <a:srgbClr val="000000"/>
                </a:solidFill>
              </a:rPr>
              <a:t>τιμή </a:t>
            </a:r>
            <a:r>
              <a:rPr lang="en-US" sz="1600" dirty="0" smtClean="0">
                <a:solidFill>
                  <a:srgbClr val="000000"/>
                </a:solidFill>
              </a:rPr>
              <a:t>≤</a:t>
            </a:r>
            <a:r>
              <a:rPr lang="el-GR" sz="1600" dirty="0" smtClean="0">
                <a:solidFill>
                  <a:srgbClr val="000000"/>
                </a:solidFill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±</a:t>
            </a:r>
            <a:r>
              <a:rPr lang="el-GR" sz="1600" dirty="0" smtClean="0">
                <a:solidFill>
                  <a:srgbClr val="000000"/>
                </a:solidFill>
              </a:rPr>
              <a:t> 5%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(ΕΕΑΕ)</a:t>
            </a:r>
          </a:p>
          <a:p>
            <a:pPr marL="266700" indent="-266700" algn="just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el-GR" sz="800" dirty="0" smtClean="0">
              <a:solidFill>
                <a:srgbClr val="001933"/>
              </a:solidFill>
            </a:endParaRPr>
          </a:p>
          <a:p>
            <a:pPr marL="266700" indent="-266700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el-GR" sz="1600" b="1" u="sng" dirty="0" smtClean="0">
                <a:solidFill>
                  <a:srgbClr val="FD0101"/>
                </a:solidFill>
              </a:rPr>
              <a:t>Επεκταμένο πρωτόκολλο (μετρήσεις </a:t>
            </a:r>
            <a:r>
              <a:rPr lang="el-GR" sz="1600" b="1" u="sng" dirty="0" err="1" smtClean="0">
                <a:solidFill>
                  <a:srgbClr val="FD0101"/>
                </a:solidFill>
              </a:rPr>
              <a:t>δοσιμετρίας</a:t>
            </a:r>
            <a:r>
              <a:rPr lang="el-GR" sz="1600" b="1" u="sng" dirty="0" smtClean="0">
                <a:solidFill>
                  <a:srgbClr val="FD0101"/>
                </a:solidFill>
              </a:rPr>
              <a:t>)</a:t>
            </a:r>
            <a:r>
              <a:rPr lang="en-US" sz="1600" dirty="0" smtClean="0">
                <a:solidFill>
                  <a:srgbClr val="FD0101"/>
                </a:solidFill>
              </a:rPr>
              <a:t>: </a:t>
            </a:r>
            <a:endParaRPr lang="el-GR" sz="1600" dirty="0" smtClean="0">
              <a:solidFill>
                <a:srgbClr val="FD0101"/>
              </a:solidFill>
            </a:endParaRPr>
          </a:p>
          <a:p>
            <a:pPr marL="266700" indent="-266700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l-GR" sz="1600" b="1" dirty="0" smtClean="0">
                <a:solidFill>
                  <a:srgbClr val="001933"/>
                </a:solidFill>
              </a:rPr>
              <a:t>Γίνονται μετρήσεις της παροχής </a:t>
            </a:r>
            <a:r>
              <a:rPr lang="el-GR" sz="1600" b="1" u="sng" dirty="0" smtClean="0">
                <a:solidFill>
                  <a:srgbClr val="001933"/>
                </a:solidFill>
              </a:rPr>
              <a:t>με </a:t>
            </a:r>
            <a:r>
              <a:rPr lang="el-GR" sz="1600" b="1" u="sng" dirty="0" smtClean="0">
                <a:solidFill>
                  <a:srgbClr val="001933"/>
                </a:solidFill>
              </a:rPr>
              <a:t>πίεστρο</a:t>
            </a:r>
            <a:r>
              <a:rPr lang="en-US" sz="1600" b="1" dirty="0" smtClean="0">
                <a:solidFill>
                  <a:srgbClr val="001933"/>
                </a:solidFill>
              </a:rPr>
              <a:t> &amp; CBT~4 </a:t>
            </a:r>
            <a:r>
              <a:rPr lang="en-US" sz="1600" b="1" dirty="0" smtClean="0">
                <a:solidFill>
                  <a:srgbClr val="001933"/>
                </a:solidFill>
              </a:rPr>
              <a:t>cm</a:t>
            </a:r>
            <a:r>
              <a:rPr lang="el-GR" sz="1600" b="1" dirty="0" smtClean="0">
                <a:solidFill>
                  <a:srgbClr val="001933"/>
                </a:solidFill>
              </a:rPr>
              <a:t>, </a:t>
            </a:r>
            <a:r>
              <a:rPr lang="el-GR" sz="1600" b="1" dirty="0" smtClean="0">
                <a:solidFill>
                  <a:srgbClr val="001933"/>
                </a:solidFill>
              </a:rPr>
              <a:t>για όλο το εύρος των κλινικά χρησιμοποιούμενων </a:t>
            </a:r>
            <a:r>
              <a:rPr lang="en-US" sz="1600" b="1" dirty="0" smtClean="0">
                <a:solidFill>
                  <a:srgbClr val="001933"/>
                </a:solidFill>
              </a:rPr>
              <a:t>kV </a:t>
            </a:r>
            <a:r>
              <a:rPr lang="el-GR" sz="1600" b="1" dirty="0" smtClean="0">
                <a:solidFill>
                  <a:srgbClr val="001933"/>
                </a:solidFill>
              </a:rPr>
              <a:t>και για όλους τους συνδυασμούς ανόδου/φίλτρου.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</a:p>
          <a:p>
            <a:pPr marL="266700" indent="-266700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l-GR" sz="1600" b="1" dirty="0" smtClean="0">
                <a:solidFill>
                  <a:srgbClr val="001933"/>
                </a:solidFill>
              </a:rPr>
              <a:t>Καμπύλες μεταβολής </a:t>
            </a:r>
            <a:r>
              <a:rPr lang="en-US" sz="1600" b="1" dirty="0" smtClean="0">
                <a:solidFill>
                  <a:srgbClr val="001933"/>
                </a:solidFill>
              </a:rPr>
              <a:t>O/P </a:t>
            </a:r>
            <a:r>
              <a:rPr lang="en-US" sz="1600" b="1" i="1" dirty="0" smtClean="0">
                <a:solidFill>
                  <a:srgbClr val="001933"/>
                </a:solidFill>
              </a:rPr>
              <a:t>vs</a:t>
            </a:r>
            <a:r>
              <a:rPr lang="en-US" sz="1600" b="1" dirty="0" smtClean="0">
                <a:solidFill>
                  <a:srgbClr val="001933"/>
                </a:solidFill>
              </a:rPr>
              <a:t> kV (</a:t>
            </a:r>
            <a:r>
              <a:rPr lang="en-US" sz="1400" b="1" dirty="0" smtClean="0">
                <a:solidFill>
                  <a:srgbClr val="001933"/>
                </a:solidFill>
              </a:rPr>
              <a:t>2</a:t>
            </a:r>
            <a:r>
              <a:rPr lang="en-US" sz="1400" b="1" baseline="30000" dirty="0" smtClean="0">
                <a:solidFill>
                  <a:srgbClr val="001933"/>
                </a:solidFill>
              </a:rPr>
              <a:t>nd</a:t>
            </a:r>
            <a:r>
              <a:rPr lang="en-US" sz="1400" b="1" dirty="0" smtClean="0">
                <a:solidFill>
                  <a:srgbClr val="001933"/>
                </a:solidFill>
              </a:rPr>
              <a:t> order polynomial or power law fit</a:t>
            </a:r>
            <a:r>
              <a:rPr lang="en-US" sz="1600" b="1" dirty="0" smtClean="0">
                <a:solidFill>
                  <a:srgbClr val="001933"/>
                </a:solidFill>
              </a:rPr>
              <a:t>)</a:t>
            </a:r>
            <a:r>
              <a:rPr lang="el-GR" sz="1600" b="1" dirty="0" smtClean="0">
                <a:solidFill>
                  <a:srgbClr val="001933"/>
                </a:solidFill>
              </a:rPr>
              <a:t> </a:t>
            </a:r>
            <a:r>
              <a:rPr lang="en-US" sz="1600" b="1" dirty="0" smtClean="0">
                <a:solidFill>
                  <a:srgbClr val="001933"/>
                </a:solidFill>
                <a:sym typeface="Symbol"/>
              </a:rPr>
              <a:t>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b="1" dirty="0" smtClean="0">
                <a:solidFill>
                  <a:srgbClr val="001933"/>
                </a:solidFill>
              </a:rPr>
              <a:t>                     Υπολογισμός </a:t>
            </a:r>
            <a:r>
              <a:rPr lang="en-US" sz="1600" b="1" dirty="0" smtClean="0">
                <a:solidFill>
                  <a:srgbClr val="001933"/>
                </a:solidFill>
              </a:rPr>
              <a:t>ESAK </a:t>
            </a:r>
            <a:r>
              <a:rPr lang="el-GR" sz="1600" b="1" dirty="0" smtClean="0">
                <a:solidFill>
                  <a:srgbClr val="001933"/>
                </a:solidFill>
              </a:rPr>
              <a:t>για κάθε συνδυασμό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b="1" dirty="0" smtClean="0">
                <a:solidFill>
                  <a:srgbClr val="001933"/>
                </a:solidFill>
              </a:rPr>
              <a:t>ανόδου/φίλτρου, </a:t>
            </a:r>
            <a:r>
              <a:rPr lang="en-US" sz="1600" b="1" dirty="0" smtClean="0">
                <a:solidFill>
                  <a:srgbClr val="001933"/>
                </a:solidFill>
              </a:rPr>
              <a:t>kV, CBT.</a:t>
            </a:r>
          </a:p>
          <a:p>
            <a:pPr marL="266700" indent="-266700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l-GR" sz="1600" b="1" dirty="0" smtClean="0">
                <a:solidFill>
                  <a:srgbClr val="001933"/>
                </a:solidFill>
              </a:rPr>
              <a:t>Για </a:t>
            </a:r>
            <a:r>
              <a:rPr lang="en-US" sz="1600" b="1" dirty="0" smtClean="0">
                <a:solidFill>
                  <a:srgbClr val="001933"/>
                </a:solidFill>
              </a:rPr>
              <a:t>DR: </a:t>
            </a:r>
            <a:r>
              <a:rPr lang="el-GR" sz="1600" b="1" dirty="0" smtClean="0">
                <a:solidFill>
                  <a:srgbClr val="001933"/>
                </a:solidFill>
              </a:rPr>
              <a:t>Καταγραφή και των ονομαστικών τιμών </a:t>
            </a:r>
            <a:r>
              <a:rPr lang="en-US" sz="1600" b="1" dirty="0" smtClean="0">
                <a:solidFill>
                  <a:srgbClr val="001933"/>
                </a:solidFill>
              </a:rPr>
              <a:t>ESAK, AGD.</a:t>
            </a:r>
          </a:p>
          <a:p>
            <a:pPr marL="266700" indent="-266700" algn="just" eaLnBrk="1" hangingPunct="1">
              <a:spcBef>
                <a:spcPct val="0"/>
              </a:spcBef>
              <a:buFont typeface="Wingdings" pitchFamily="2" charset="2"/>
              <a:buChar char="§"/>
            </a:pPr>
            <a:endParaRPr lang="el-GR" sz="800" b="1" dirty="0" smtClean="0">
              <a:solidFill>
                <a:srgbClr val="001933"/>
              </a:solidFill>
            </a:endParaRP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0B893DFA-EA39-41C6-918D-701C78DC8568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7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236538"/>
            <a:ext cx="8058150" cy="531812"/>
          </a:xfrm>
        </p:spPr>
        <p:txBody>
          <a:bodyPr/>
          <a:lstStyle/>
          <a:p>
            <a:pPr algn="ctr" eaLnBrk="1" hangingPunct="1"/>
            <a:r>
              <a:rPr lang="el-GR" sz="2800" dirty="0" smtClean="0"/>
              <a:t>Β</a:t>
            </a:r>
            <a:r>
              <a:rPr lang="en-US" sz="2800" dirty="0" smtClean="0"/>
              <a:t>3</a:t>
            </a:r>
            <a:r>
              <a:rPr lang="el-GR" sz="2800" dirty="0" smtClean="0"/>
              <a:t>. Καθορισμός πάχους υποδιπλασιασμού</a:t>
            </a: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99592" y="1196752"/>
            <a:ext cx="7993063" cy="5401568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Καθ</a:t>
            </a:r>
            <a:r>
              <a:rPr lang="en-US" sz="1600" b="1" dirty="0" smtClean="0">
                <a:solidFill>
                  <a:srgbClr val="000000"/>
                </a:solidFill>
              </a:rPr>
              <a:t>o</a:t>
            </a:r>
            <a:r>
              <a:rPr lang="el-GR" sz="1600" b="1" dirty="0" err="1" smtClean="0">
                <a:solidFill>
                  <a:srgbClr val="000000"/>
                </a:solidFill>
              </a:rPr>
              <a:t>ρισμός</a:t>
            </a:r>
            <a:r>
              <a:rPr lang="el-GR" sz="1600" b="1" dirty="0" smtClean="0">
                <a:solidFill>
                  <a:srgbClr val="000000"/>
                </a:solidFill>
              </a:rPr>
              <a:t> του </a:t>
            </a:r>
            <a:r>
              <a:rPr lang="en-US" sz="1600" b="1" dirty="0" smtClean="0">
                <a:solidFill>
                  <a:srgbClr val="000000"/>
                </a:solidFill>
              </a:rPr>
              <a:t>HVL</a:t>
            </a:r>
            <a:r>
              <a:rPr lang="el-GR" sz="1600" b="1" dirty="0" smtClean="0">
                <a:solidFill>
                  <a:srgbClr val="000000"/>
                </a:solidFill>
              </a:rPr>
              <a:t> (απαιτείται και για τον υπολογισμό της </a:t>
            </a:r>
            <a:r>
              <a:rPr lang="en-US" sz="1600" b="1" dirty="0" smtClean="0">
                <a:solidFill>
                  <a:srgbClr val="000000"/>
                </a:solidFill>
              </a:rPr>
              <a:t>AGD)</a:t>
            </a:r>
            <a:r>
              <a:rPr lang="el-GR" sz="1600" b="1" dirty="0" smtClean="0">
                <a:solidFill>
                  <a:srgbClr val="000000"/>
                </a:solidFill>
              </a:rPr>
              <a:t>.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ετήσιος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err="1" smtClean="0">
                <a:solidFill>
                  <a:srgbClr val="001933"/>
                </a:solidFill>
              </a:rPr>
              <a:t>δοσίμετρο</a:t>
            </a:r>
            <a:r>
              <a:rPr lang="el-GR" sz="1600" dirty="0" smtClean="0">
                <a:solidFill>
                  <a:srgbClr val="001933"/>
                </a:solidFill>
              </a:rPr>
              <a:t>,</a:t>
            </a:r>
            <a:r>
              <a:rPr lang="en-US" sz="1600" dirty="0" smtClean="0">
                <a:solidFill>
                  <a:srgbClr val="001933"/>
                </a:solidFill>
              </a:rPr>
              <a:t> Al filters, </a:t>
            </a:r>
            <a:r>
              <a:rPr lang="el-GR" sz="1600" dirty="0" err="1" smtClean="0">
                <a:solidFill>
                  <a:srgbClr val="001933"/>
                </a:solidFill>
              </a:rPr>
              <a:t>Μο</a:t>
            </a:r>
            <a:r>
              <a:rPr lang="el-GR" sz="1600" dirty="0" smtClean="0">
                <a:solidFill>
                  <a:srgbClr val="001933"/>
                </a:solidFill>
              </a:rPr>
              <a:t>/</a:t>
            </a:r>
            <a:r>
              <a:rPr lang="el-GR" sz="1600" dirty="0" err="1" smtClean="0">
                <a:solidFill>
                  <a:srgbClr val="001933"/>
                </a:solidFill>
              </a:rPr>
              <a:t>Μο</a:t>
            </a:r>
            <a:r>
              <a:rPr lang="el-GR" sz="1600" dirty="0" smtClean="0">
                <a:solidFill>
                  <a:srgbClr val="001933"/>
                </a:solidFill>
              </a:rPr>
              <a:t> </a:t>
            </a:r>
            <a:r>
              <a:rPr lang="el-GR" sz="1200" dirty="0" smtClean="0">
                <a:solidFill>
                  <a:srgbClr val="001933"/>
                </a:solidFill>
              </a:rPr>
              <a:t>(ή </a:t>
            </a:r>
            <a:r>
              <a:rPr lang="en-US" sz="1200" dirty="0" smtClean="0">
                <a:solidFill>
                  <a:srgbClr val="001933"/>
                </a:solidFill>
              </a:rPr>
              <a:t>W/Rh </a:t>
            </a:r>
            <a:r>
              <a:rPr lang="el-GR" sz="1200" dirty="0" smtClean="0">
                <a:solidFill>
                  <a:srgbClr val="001933"/>
                </a:solidFill>
              </a:rPr>
              <a:t>ή </a:t>
            </a:r>
            <a:r>
              <a:rPr lang="en-US" sz="1200" dirty="0" smtClean="0">
                <a:solidFill>
                  <a:srgbClr val="001933"/>
                </a:solidFill>
              </a:rPr>
              <a:t>W/Al)</a:t>
            </a:r>
            <a:r>
              <a:rPr lang="en-US" sz="1600" dirty="0" smtClean="0">
                <a:solidFill>
                  <a:srgbClr val="001933"/>
                </a:solidFill>
              </a:rPr>
              <a:t>, </a:t>
            </a:r>
            <a:r>
              <a:rPr lang="el-GR" sz="1600" dirty="0" smtClean="0">
                <a:solidFill>
                  <a:srgbClr val="001933"/>
                </a:solidFill>
              </a:rPr>
              <a:t>28 </a:t>
            </a:r>
            <a:r>
              <a:rPr lang="en-US" sz="1600" dirty="0" smtClean="0">
                <a:solidFill>
                  <a:srgbClr val="001933"/>
                </a:solidFill>
              </a:rPr>
              <a:t>kV, ~</a:t>
            </a:r>
            <a:r>
              <a:rPr lang="el-GR" sz="1600" dirty="0" smtClean="0">
                <a:solidFill>
                  <a:srgbClr val="001933"/>
                </a:solidFill>
              </a:rPr>
              <a:t>25 </a:t>
            </a:r>
            <a:r>
              <a:rPr lang="en-US" sz="1600" dirty="0" err="1" smtClean="0">
                <a:solidFill>
                  <a:srgbClr val="001933"/>
                </a:solidFill>
              </a:rPr>
              <a:t>mAs</a:t>
            </a:r>
            <a:r>
              <a:rPr lang="el-GR" sz="1600" dirty="0" smtClean="0">
                <a:solidFill>
                  <a:srgbClr val="001933"/>
                </a:solidFill>
              </a:rPr>
              <a:t>, 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</a:pPr>
            <a:r>
              <a:rPr lang="el-GR" sz="1600" dirty="0" smtClean="0">
                <a:solidFill>
                  <a:srgbClr val="001933"/>
                </a:solidFill>
              </a:rPr>
              <a:t>                       με το πίεστρο σε θέση </a:t>
            </a:r>
            <a:r>
              <a:rPr lang="en-US" sz="1600" dirty="0" smtClean="0">
                <a:solidFill>
                  <a:srgbClr val="001933"/>
                </a:solidFill>
              </a:rPr>
              <a:t>CBT </a:t>
            </a:r>
            <a:r>
              <a:rPr lang="el-GR" sz="1600" dirty="0" smtClean="0">
                <a:solidFill>
                  <a:srgbClr val="001933"/>
                </a:solidFill>
              </a:rPr>
              <a:t>~</a:t>
            </a:r>
            <a:r>
              <a:rPr lang="en-US" sz="1600" dirty="0" smtClean="0">
                <a:solidFill>
                  <a:srgbClr val="001933"/>
                </a:solidFill>
              </a:rPr>
              <a:t>12 cm</a:t>
            </a:r>
            <a:endParaRPr lang="en-US" sz="2400" dirty="0" smtClean="0">
              <a:solidFill>
                <a:srgbClr val="001933"/>
              </a:solidFill>
            </a:endParaRPr>
          </a:p>
          <a:p>
            <a:pPr lvl="1" algn="just" ea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l-GR" sz="1200" dirty="0" smtClean="0">
                <a:solidFill>
                  <a:srgbClr val="001933"/>
                </a:solidFill>
              </a:rPr>
              <a:t>Μετρώνται οι τιμές της </a:t>
            </a:r>
            <a:r>
              <a:rPr lang="en-US" sz="1200" dirty="0" smtClean="0">
                <a:solidFill>
                  <a:srgbClr val="001933"/>
                </a:solidFill>
              </a:rPr>
              <a:t>ESAK</a:t>
            </a:r>
            <a:r>
              <a:rPr lang="el-GR" sz="1200" dirty="0" smtClean="0">
                <a:solidFill>
                  <a:srgbClr val="001933"/>
                </a:solidFill>
              </a:rPr>
              <a:t> </a:t>
            </a:r>
            <a:r>
              <a:rPr lang="en-US" sz="1200" dirty="0" smtClean="0">
                <a:solidFill>
                  <a:srgbClr val="001933"/>
                </a:solidFill>
              </a:rPr>
              <a:t>Y</a:t>
            </a:r>
            <a:r>
              <a:rPr lang="el-GR" sz="1200" baseline="-25000" dirty="0" smtClean="0">
                <a:solidFill>
                  <a:srgbClr val="001933"/>
                </a:solidFill>
              </a:rPr>
              <a:t>ο</a:t>
            </a:r>
            <a:r>
              <a:rPr lang="el-GR" sz="1200" dirty="0" smtClean="0">
                <a:solidFill>
                  <a:srgbClr val="001933"/>
                </a:solidFill>
              </a:rPr>
              <a:t> χωρίς φίλτρο και Υ</a:t>
            </a:r>
            <a:r>
              <a:rPr lang="el-GR" sz="1200" baseline="-25000" dirty="0" smtClean="0">
                <a:solidFill>
                  <a:srgbClr val="001933"/>
                </a:solidFill>
              </a:rPr>
              <a:t>1</a:t>
            </a:r>
            <a:r>
              <a:rPr lang="el-GR" sz="1200" dirty="0" smtClean="0">
                <a:solidFill>
                  <a:srgbClr val="001933"/>
                </a:solidFill>
              </a:rPr>
              <a:t>, Υ</a:t>
            </a:r>
            <a:r>
              <a:rPr lang="el-GR" sz="1200" baseline="-25000" dirty="0" smtClean="0">
                <a:solidFill>
                  <a:srgbClr val="001933"/>
                </a:solidFill>
              </a:rPr>
              <a:t>2 </a:t>
            </a:r>
            <a:r>
              <a:rPr lang="el-GR" sz="1200" dirty="0" smtClean="0">
                <a:solidFill>
                  <a:srgbClr val="001933"/>
                </a:solidFill>
              </a:rPr>
              <a:t>με φίλτρα </a:t>
            </a:r>
            <a:r>
              <a:rPr lang="en-US" sz="1200" dirty="0" smtClean="0">
                <a:solidFill>
                  <a:srgbClr val="001933"/>
                </a:solidFill>
              </a:rPr>
              <a:t>Al </a:t>
            </a:r>
            <a:r>
              <a:rPr lang="el-GR" sz="1200" dirty="0" smtClean="0">
                <a:solidFill>
                  <a:srgbClr val="001933"/>
                </a:solidFill>
              </a:rPr>
              <a:t>πάχους Χ</a:t>
            </a:r>
            <a:r>
              <a:rPr lang="el-GR" sz="1200" baseline="-25000" dirty="0" smtClean="0">
                <a:solidFill>
                  <a:srgbClr val="001933"/>
                </a:solidFill>
              </a:rPr>
              <a:t>1</a:t>
            </a:r>
            <a:r>
              <a:rPr lang="el-GR" sz="1200" dirty="0" smtClean="0">
                <a:solidFill>
                  <a:srgbClr val="001933"/>
                </a:solidFill>
              </a:rPr>
              <a:t>, Χ</a:t>
            </a:r>
            <a:r>
              <a:rPr lang="el-GR" sz="1200" baseline="-25000" dirty="0" smtClean="0">
                <a:solidFill>
                  <a:srgbClr val="001933"/>
                </a:solidFill>
              </a:rPr>
              <a:t>2</a:t>
            </a:r>
            <a:r>
              <a:rPr lang="en-US" sz="1200" baseline="-25000" dirty="0" smtClean="0">
                <a:solidFill>
                  <a:srgbClr val="001933"/>
                </a:solidFill>
              </a:rPr>
              <a:t>. </a:t>
            </a:r>
            <a:r>
              <a:rPr lang="el-GR" sz="1200" dirty="0" smtClean="0">
                <a:solidFill>
                  <a:srgbClr val="001933"/>
                </a:solidFill>
              </a:rPr>
              <a:t>Τα πάχη  Χ</a:t>
            </a:r>
            <a:r>
              <a:rPr lang="el-GR" sz="1200" baseline="-25000" dirty="0" smtClean="0">
                <a:solidFill>
                  <a:srgbClr val="001933"/>
                </a:solidFill>
              </a:rPr>
              <a:t>1</a:t>
            </a:r>
            <a:r>
              <a:rPr lang="el-GR" sz="1200" dirty="0" smtClean="0">
                <a:solidFill>
                  <a:srgbClr val="001933"/>
                </a:solidFill>
              </a:rPr>
              <a:t> και Χ</a:t>
            </a:r>
            <a:r>
              <a:rPr lang="el-GR" sz="1200" baseline="-25000" dirty="0" smtClean="0">
                <a:solidFill>
                  <a:srgbClr val="001933"/>
                </a:solidFill>
              </a:rPr>
              <a:t>2</a:t>
            </a:r>
            <a:r>
              <a:rPr lang="el-GR" sz="1200" dirty="0" smtClean="0">
                <a:solidFill>
                  <a:srgbClr val="001933"/>
                </a:solidFill>
              </a:rPr>
              <a:t> πρέπει να είναι τέτοια ώστε οι τιμές Υ</a:t>
            </a:r>
            <a:r>
              <a:rPr lang="el-GR" sz="1200" baseline="-25000" dirty="0" smtClean="0">
                <a:solidFill>
                  <a:srgbClr val="001933"/>
                </a:solidFill>
              </a:rPr>
              <a:t>1</a:t>
            </a:r>
            <a:r>
              <a:rPr lang="el-GR" sz="1200" dirty="0" smtClean="0">
                <a:solidFill>
                  <a:srgbClr val="001933"/>
                </a:solidFill>
              </a:rPr>
              <a:t>, Υ</a:t>
            </a:r>
            <a:r>
              <a:rPr lang="el-GR" sz="1200" baseline="-25000" dirty="0" smtClean="0">
                <a:solidFill>
                  <a:srgbClr val="001933"/>
                </a:solidFill>
              </a:rPr>
              <a:t>2 </a:t>
            </a:r>
            <a:r>
              <a:rPr lang="el-GR" sz="1200" dirty="0" smtClean="0">
                <a:solidFill>
                  <a:srgbClr val="001933"/>
                </a:solidFill>
              </a:rPr>
              <a:t>να είναι αντίστοιχα λίγο πάνω και λίγο κάτω από το 50% της Υ</a:t>
            </a:r>
            <a:r>
              <a:rPr lang="el-GR" sz="1200" baseline="-25000" dirty="0" smtClean="0">
                <a:solidFill>
                  <a:srgbClr val="001933"/>
                </a:solidFill>
              </a:rPr>
              <a:t>ο</a:t>
            </a:r>
            <a:r>
              <a:rPr lang="el-GR" sz="1200" dirty="0" smtClean="0">
                <a:solidFill>
                  <a:srgbClr val="001933"/>
                </a:solidFill>
              </a:rPr>
              <a:t>. </a:t>
            </a:r>
          </a:p>
          <a:p>
            <a:pPr lvl="1" algn="just" ea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l-GR" sz="1200" dirty="0" smtClean="0">
                <a:solidFill>
                  <a:srgbClr val="001933"/>
                </a:solidFill>
              </a:rPr>
              <a:t>Το πίεστρο λαμβάνεται ισοδύναμο με ~0.1 </a:t>
            </a:r>
            <a:r>
              <a:rPr lang="en-US" sz="1200" dirty="0" smtClean="0">
                <a:solidFill>
                  <a:srgbClr val="001933"/>
                </a:solidFill>
              </a:rPr>
              <a:t>mm Al (</a:t>
            </a:r>
            <a:r>
              <a:rPr lang="el-GR" sz="1200" dirty="0" smtClean="0">
                <a:solidFill>
                  <a:srgbClr val="001933"/>
                </a:solidFill>
              </a:rPr>
              <a:t>σημαντικό για διορθώσεις του </a:t>
            </a:r>
            <a:r>
              <a:rPr lang="el-GR" sz="1200" dirty="0" err="1" smtClean="0">
                <a:solidFill>
                  <a:srgbClr val="001933"/>
                </a:solidFill>
              </a:rPr>
              <a:t>δοσιμέτρου</a:t>
            </a:r>
            <a:r>
              <a:rPr lang="el-GR" sz="1200" dirty="0" smtClean="0">
                <a:solidFill>
                  <a:srgbClr val="001933"/>
                </a:solidFill>
              </a:rPr>
              <a:t>).</a:t>
            </a:r>
            <a:r>
              <a:rPr lang="en-US" sz="1200" dirty="0" smtClean="0">
                <a:solidFill>
                  <a:srgbClr val="001933"/>
                </a:solidFill>
              </a:rPr>
              <a:t>  </a:t>
            </a:r>
            <a:endParaRPr lang="el-GR" sz="1200" dirty="0" smtClean="0">
              <a:solidFill>
                <a:srgbClr val="001933"/>
              </a:solidFill>
            </a:endParaRPr>
          </a:p>
          <a:p>
            <a:pPr lvl="1" algn="just" ea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</a:pPr>
            <a:r>
              <a:rPr lang="el-GR" sz="1200" dirty="0" smtClean="0">
                <a:solidFill>
                  <a:srgbClr val="000000"/>
                </a:solidFill>
              </a:rPr>
              <a:t>Η τιμή του </a:t>
            </a:r>
            <a:r>
              <a:rPr lang="en-US" sz="1200" dirty="0" smtClean="0">
                <a:solidFill>
                  <a:srgbClr val="000000"/>
                </a:solidFill>
              </a:rPr>
              <a:t>HVL (mm Al) </a:t>
            </a:r>
            <a:r>
              <a:rPr lang="el-GR" sz="1200" dirty="0" smtClean="0">
                <a:solidFill>
                  <a:srgbClr val="000000"/>
                </a:solidFill>
              </a:rPr>
              <a:t>υπολογίζεται από τον παρακάτω τύπο.</a:t>
            </a:r>
            <a:r>
              <a:rPr lang="el-GR" sz="1400" dirty="0" smtClean="0">
                <a:solidFill>
                  <a:srgbClr val="000000"/>
                </a:solidFill>
              </a:rPr>
              <a:t> 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en-US" sz="1600" b="1" u="sng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en-US" sz="1600" b="1" u="sng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ct val="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HVL (Mo/Mo, 28 kV)</a:t>
            </a:r>
            <a:r>
              <a:rPr lang="el-GR" sz="1600" dirty="0" smtClean="0">
                <a:solidFill>
                  <a:srgbClr val="000000"/>
                </a:solidFill>
              </a:rPr>
              <a:t>: </a:t>
            </a:r>
            <a:r>
              <a:rPr lang="en-US" sz="1600" dirty="0" smtClean="0">
                <a:solidFill>
                  <a:srgbClr val="000000"/>
                </a:solidFill>
              </a:rPr>
              <a:t> ≥ 0.3 mm Al &amp; ≤</a:t>
            </a:r>
            <a:r>
              <a:rPr lang="el-GR" sz="1600" dirty="0" smtClean="0">
                <a:solidFill>
                  <a:srgbClr val="000000"/>
                </a:solidFill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0.4 mm Al </a:t>
            </a:r>
            <a:r>
              <a:rPr lang="en-US" sz="1400" dirty="0" smtClean="0">
                <a:solidFill>
                  <a:srgbClr val="000000"/>
                </a:solidFill>
              </a:rPr>
              <a:t>(</a:t>
            </a:r>
            <a:r>
              <a:rPr lang="el-GR" sz="1400" dirty="0" smtClean="0">
                <a:solidFill>
                  <a:srgbClr val="000000"/>
                </a:solidFill>
              </a:rPr>
              <a:t>ή σύμφωνα με κατασκευαστή</a:t>
            </a:r>
            <a:r>
              <a:rPr lang="en-US" sz="1400" dirty="0" smtClean="0">
                <a:solidFill>
                  <a:srgbClr val="000000"/>
                </a:solidFill>
              </a:rPr>
              <a:t>)</a:t>
            </a:r>
            <a:endParaRPr lang="en-US" sz="1600" dirty="0" smtClean="0">
              <a:solidFill>
                <a:srgbClr val="000000"/>
              </a:solidFill>
            </a:endParaRPr>
          </a:p>
          <a:p>
            <a:pPr marL="265113" indent="-265113" algn="just" eaLnBrk="1" hangingPunct="1">
              <a:spcBef>
                <a:spcPct val="0"/>
              </a:spcBef>
              <a:buFont typeface="Wingdings" pitchFamily="2" charset="2"/>
              <a:buChar char="Ø"/>
            </a:pPr>
            <a:endParaRPr lang="el-GR" sz="800" dirty="0" smtClean="0">
              <a:solidFill>
                <a:srgbClr val="000000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</a:pPr>
            <a:r>
              <a:rPr lang="el-GR" sz="1600" b="1" u="sng" dirty="0" smtClean="0">
                <a:solidFill>
                  <a:srgbClr val="FD0101"/>
                </a:solidFill>
              </a:rPr>
              <a:t>Επεκταμένο πρωτόκολλο (μετρήσεις </a:t>
            </a:r>
            <a:r>
              <a:rPr lang="el-GR" sz="1600" b="1" u="sng" dirty="0" err="1" smtClean="0">
                <a:solidFill>
                  <a:srgbClr val="FD0101"/>
                </a:solidFill>
              </a:rPr>
              <a:t>δοσιμετρίας</a:t>
            </a:r>
            <a:r>
              <a:rPr lang="el-GR" sz="1600" b="1" u="sng" dirty="0" smtClean="0">
                <a:solidFill>
                  <a:srgbClr val="FD0101"/>
                </a:solidFill>
              </a:rPr>
              <a:t>)</a:t>
            </a:r>
            <a:r>
              <a:rPr lang="en-US" sz="1600" dirty="0" smtClean="0">
                <a:solidFill>
                  <a:srgbClr val="FD0101"/>
                </a:solidFill>
              </a:rPr>
              <a:t>: </a:t>
            </a:r>
            <a:endParaRPr lang="el-GR" sz="1600" dirty="0" smtClean="0">
              <a:solidFill>
                <a:srgbClr val="FD0101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el-GR" sz="1600" dirty="0" smtClean="0">
                <a:solidFill>
                  <a:srgbClr val="001933"/>
                </a:solidFill>
              </a:rPr>
              <a:t>Κατά τις μετρήσεις της παροχής με το πίεστρο, αν το όργανο διαθέτει τη δυνατότητα αυτόματου υπολογισμού </a:t>
            </a:r>
            <a:r>
              <a:rPr lang="en-US" sz="1600" dirty="0" smtClean="0">
                <a:solidFill>
                  <a:srgbClr val="001933"/>
                </a:solidFill>
              </a:rPr>
              <a:t>HVL</a:t>
            </a:r>
            <a:r>
              <a:rPr lang="el-GR" sz="1600" dirty="0" smtClean="0">
                <a:solidFill>
                  <a:srgbClr val="001933"/>
                </a:solidFill>
              </a:rPr>
              <a:t>,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καταγράφονται και οι τιμές του </a:t>
            </a:r>
            <a:r>
              <a:rPr lang="en-US" sz="1600" dirty="0" smtClean="0">
                <a:solidFill>
                  <a:srgbClr val="001933"/>
                </a:solidFill>
              </a:rPr>
              <a:t>HVL.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el-GR" sz="1600" dirty="0" smtClean="0">
                <a:solidFill>
                  <a:srgbClr val="001933"/>
                </a:solidFill>
              </a:rPr>
              <a:t>Αν όχι, οι μετρήσεις </a:t>
            </a:r>
            <a:r>
              <a:rPr lang="en-US" sz="1600" dirty="0" smtClean="0">
                <a:solidFill>
                  <a:srgbClr val="001933"/>
                </a:solidFill>
              </a:rPr>
              <a:t>HVL </a:t>
            </a:r>
            <a:r>
              <a:rPr lang="el-GR" sz="1600" dirty="0" smtClean="0">
                <a:solidFill>
                  <a:srgbClr val="001933"/>
                </a:solidFill>
              </a:rPr>
              <a:t>μπορούν να επαναληφθούν σε 2-3 ακόμη τιμές </a:t>
            </a:r>
            <a:r>
              <a:rPr lang="en-US" sz="1600" dirty="0" smtClean="0">
                <a:solidFill>
                  <a:srgbClr val="001933"/>
                </a:solidFill>
              </a:rPr>
              <a:t>kV (</a:t>
            </a:r>
            <a:r>
              <a:rPr lang="el-GR" sz="1600" dirty="0" smtClean="0">
                <a:solidFill>
                  <a:srgbClr val="001933"/>
                </a:solidFill>
              </a:rPr>
              <a:t>26, 30, 32). 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el-GR" sz="1600" dirty="0" smtClean="0">
                <a:solidFill>
                  <a:srgbClr val="001933"/>
                </a:solidFill>
              </a:rPr>
              <a:t>Κατά προσέγγιση για κάθε </a:t>
            </a:r>
            <a:r>
              <a:rPr lang="en-US" sz="1600" dirty="0" smtClean="0">
                <a:solidFill>
                  <a:srgbClr val="001933"/>
                </a:solidFill>
              </a:rPr>
              <a:t>kV</a:t>
            </a:r>
            <a:r>
              <a:rPr lang="el-GR" sz="1600" dirty="0" smtClean="0">
                <a:solidFill>
                  <a:srgbClr val="001933"/>
                </a:solidFill>
              </a:rPr>
              <a:t>,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η διαφορά </a:t>
            </a:r>
            <a:r>
              <a:rPr lang="en-US" sz="1600" dirty="0" smtClean="0">
                <a:solidFill>
                  <a:srgbClr val="001933"/>
                </a:solidFill>
              </a:rPr>
              <a:t>HVL</a:t>
            </a:r>
            <a:r>
              <a:rPr lang="el-GR" sz="1600" dirty="0" smtClean="0">
                <a:solidFill>
                  <a:srgbClr val="001933"/>
                </a:solidFill>
              </a:rPr>
              <a:t> είναι ~0.1 </a:t>
            </a:r>
            <a:r>
              <a:rPr lang="en-US" sz="1600" dirty="0" smtClean="0">
                <a:solidFill>
                  <a:srgbClr val="001933"/>
                </a:solidFill>
              </a:rPr>
              <a:t>mm Al</a:t>
            </a:r>
            <a:r>
              <a:rPr lang="el-GR" sz="1600" dirty="0" smtClean="0">
                <a:solidFill>
                  <a:srgbClr val="001933"/>
                </a:solidFill>
              </a:rPr>
              <a:t>.</a:t>
            </a: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el-GR" sz="1600" dirty="0" smtClean="0">
                <a:solidFill>
                  <a:srgbClr val="001933"/>
                </a:solidFill>
              </a:rPr>
              <a:t>Κάποια μηχανήματα (</a:t>
            </a:r>
            <a:r>
              <a:rPr lang="en-US" sz="1600" dirty="0" err="1" smtClean="0">
                <a:solidFill>
                  <a:srgbClr val="001933"/>
                </a:solidFill>
              </a:rPr>
              <a:t>Hologic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r>
              <a:rPr lang="en-US" sz="1600" dirty="0" err="1" smtClean="0">
                <a:solidFill>
                  <a:srgbClr val="001933"/>
                </a:solidFill>
              </a:rPr>
              <a:t>Selenia</a:t>
            </a:r>
            <a:r>
              <a:rPr lang="en-US" sz="1600" dirty="0" smtClean="0">
                <a:solidFill>
                  <a:srgbClr val="001933"/>
                </a:solidFill>
              </a:rPr>
              <a:t>) </a:t>
            </a:r>
            <a:r>
              <a:rPr lang="el-GR" sz="1600" dirty="0" smtClean="0">
                <a:solidFill>
                  <a:srgbClr val="001933"/>
                </a:solidFill>
              </a:rPr>
              <a:t>δίνουν το </a:t>
            </a:r>
            <a:r>
              <a:rPr lang="en-US" sz="1600" dirty="0" smtClean="0">
                <a:solidFill>
                  <a:srgbClr val="001933"/>
                </a:solidFill>
              </a:rPr>
              <a:t>HVL </a:t>
            </a:r>
            <a:r>
              <a:rPr lang="el-GR" sz="1600" dirty="0" smtClean="0">
                <a:solidFill>
                  <a:srgbClr val="001933"/>
                </a:solidFill>
              </a:rPr>
              <a:t>στα </a:t>
            </a:r>
            <a:r>
              <a:rPr lang="en-US" sz="1600" dirty="0" smtClean="0">
                <a:solidFill>
                  <a:srgbClr val="001933"/>
                </a:solidFill>
              </a:rPr>
              <a:t>DICOM data.</a:t>
            </a:r>
            <a:endParaRPr lang="el-GR" sz="1600" dirty="0" smtClean="0">
              <a:solidFill>
                <a:srgbClr val="001933"/>
              </a:solidFill>
            </a:endParaRP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A88781B7-2B07-4405-BEF7-72A2717B7359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8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66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8552" y="3366876"/>
            <a:ext cx="3240360" cy="710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28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6285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285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6285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28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1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1476375" y="2168525"/>
            <a:ext cx="6981825" cy="1941513"/>
          </a:xfrm>
        </p:spPr>
        <p:txBody>
          <a:bodyPr/>
          <a:lstStyle/>
          <a:p>
            <a:pPr algn="ctr" eaLnBrk="1" hangingPunct="1">
              <a:defRPr/>
            </a:pPr>
            <a:r>
              <a:rPr lang="el-GR" sz="400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Βασικοί έλεγχοι συστήματος απεικόνισης &amp; </a:t>
            </a:r>
            <a:r>
              <a:rPr lang="en-US" sz="400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AEC</a:t>
            </a:r>
            <a:endParaRPr lang="el-GR" sz="4000" smtClean="0">
              <a:solidFill>
                <a:srgbClr val="B6262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EC59AD9D-8891-453A-B016-73C9DB821E3D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9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Έλεγχος </a:t>
            </a:r>
            <a:r>
              <a:rPr lang="el-GR" sz="1600" b="1" dirty="0">
                <a:solidFill>
                  <a:srgbClr val="000000"/>
                </a:solidFill>
              </a:rPr>
              <a:t>πεδίου </a:t>
            </a:r>
            <a:r>
              <a:rPr lang="el-GR" sz="1600" b="1" dirty="0" smtClean="0">
                <a:solidFill>
                  <a:srgbClr val="000000"/>
                </a:solidFill>
              </a:rPr>
              <a:t>ακτινοβόλησης για την αποφυγή της άσκοπης ακτινοβόλησης του θωρακικού τοιχώματος </a:t>
            </a:r>
            <a:r>
              <a:rPr lang="en-US" sz="1600" b="1" dirty="0" smtClean="0">
                <a:solidFill>
                  <a:srgbClr val="000000"/>
                </a:solidFill>
              </a:rPr>
              <a:t>&amp; </a:t>
            </a:r>
            <a:r>
              <a:rPr lang="el-GR" sz="1600" b="1" dirty="0" smtClean="0">
                <a:solidFill>
                  <a:srgbClr val="000000"/>
                </a:solidFill>
              </a:rPr>
              <a:t>έλεγχος πεδίου απεικόνισης (</a:t>
            </a:r>
            <a:r>
              <a:rPr lang="en-US" sz="1600" b="1" dirty="0" smtClean="0">
                <a:solidFill>
                  <a:srgbClr val="000000"/>
                </a:solidFill>
              </a:rPr>
              <a:t>UFOV)</a:t>
            </a:r>
            <a:endParaRPr lang="el-GR" sz="1600" b="1" dirty="0" smtClean="0">
              <a:solidFill>
                <a:srgbClr val="000000"/>
              </a:solidFill>
            </a:endParaRP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ετήσιος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(ΕΕΑΕ)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l-GR" sz="1600" dirty="0" smtClean="0">
                <a:solidFill>
                  <a:srgbClr val="000000"/>
                </a:solidFill>
              </a:rPr>
              <a:t>Επέκταση εκτός </a:t>
            </a:r>
            <a:r>
              <a:rPr lang="en-US" sz="1600" dirty="0" smtClean="0">
                <a:solidFill>
                  <a:srgbClr val="000000"/>
                </a:solidFill>
              </a:rPr>
              <a:t>UFOV </a:t>
            </a:r>
            <a:r>
              <a:rPr lang="el-GR" sz="1600" dirty="0" smtClean="0">
                <a:solidFill>
                  <a:srgbClr val="000000"/>
                </a:solidFill>
              </a:rPr>
              <a:t>≤ 5 </a:t>
            </a:r>
            <a:r>
              <a:rPr lang="en-US" sz="1600" dirty="0" smtClean="0">
                <a:solidFill>
                  <a:srgbClr val="000000"/>
                </a:solidFill>
              </a:rPr>
              <a:t>mm</a:t>
            </a:r>
            <a:r>
              <a:rPr lang="el-GR" sz="1600" dirty="0" smtClean="0">
                <a:solidFill>
                  <a:srgbClr val="000000"/>
                </a:solidFill>
              </a:rPr>
              <a:t>, απεικόνιση του εσωτερικού άκρου του πιέστρου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400" dirty="0" smtClean="0">
                <a:solidFill>
                  <a:srgbClr val="001933"/>
                </a:solidFill>
              </a:rPr>
              <a:t>Χειροκίνητα στοιχεία (28 </a:t>
            </a:r>
            <a:r>
              <a:rPr lang="en-US" sz="1400" dirty="0" smtClean="0">
                <a:solidFill>
                  <a:srgbClr val="001933"/>
                </a:solidFill>
              </a:rPr>
              <a:t>kV, 10 </a:t>
            </a:r>
            <a:r>
              <a:rPr lang="en-US" sz="1400" dirty="0" err="1" smtClean="0">
                <a:solidFill>
                  <a:srgbClr val="001933"/>
                </a:solidFill>
              </a:rPr>
              <a:t>mAs</a:t>
            </a:r>
            <a:r>
              <a:rPr lang="en-US" sz="1400" dirty="0" smtClean="0">
                <a:solidFill>
                  <a:srgbClr val="001933"/>
                </a:solidFill>
              </a:rPr>
              <a:t>). </a:t>
            </a:r>
            <a:r>
              <a:rPr lang="el-GR" sz="1400" dirty="0" smtClean="0">
                <a:solidFill>
                  <a:srgbClr val="001933"/>
                </a:solidFill>
              </a:rPr>
              <a:t> Με το πίεστρο σε ύψος ~ 4 </a:t>
            </a:r>
            <a:r>
              <a:rPr lang="en-US" sz="1400" dirty="0" smtClean="0">
                <a:solidFill>
                  <a:srgbClr val="001933"/>
                </a:solidFill>
              </a:rPr>
              <a:t>cm</a:t>
            </a:r>
            <a:r>
              <a:rPr lang="el-GR" sz="1400" dirty="0" smtClean="0">
                <a:solidFill>
                  <a:srgbClr val="001933"/>
                </a:solidFill>
              </a:rPr>
              <a:t>,</a:t>
            </a:r>
            <a:r>
              <a:rPr lang="en-US" sz="1400" dirty="0" smtClean="0">
                <a:solidFill>
                  <a:srgbClr val="001933"/>
                </a:solidFill>
              </a:rPr>
              <a:t> </a:t>
            </a:r>
            <a:r>
              <a:rPr lang="el-GR" sz="1400" dirty="0" smtClean="0">
                <a:solidFill>
                  <a:srgbClr val="001933"/>
                </a:solidFill>
              </a:rPr>
              <a:t>τοποθετούνται στο εσωτερικό του άκρο προς το Θ.Τ. μεταλλικοί δείκτες (συνδετήρες, κέρματα). Πάνω στον ανιχνευτή τοποθετείται κασέτα </a:t>
            </a:r>
            <a:r>
              <a:rPr lang="en-US" sz="1400" dirty="0" smtClean="0">
                <a:solidFill>
                  <a:srgbClr val="001933"/>
                </a:solidFill>
              </a:rPr>
              <a:t>CR </a:t>
            </a:r>
            <a:r>
              <a:rPr lang="el-GR" sz="1400" dirty="0" smtClean="0">
                <a:solidFill>
                  <a:srgbClr val="001933"/>
                </a:solidFill>
              </a:rPr>
              <a:t>όπου στα άκρα του φωτεινού πεδίου τοποθετούνται επίσης μεταλλικοί δείκτες.  Ιδανικά το φωτεινό πεδίο προς το Θ.Τ. θα πρέπει να συμπίπτει με το άκρο του ανιχνευτή.</a:t>
            </a:r>
          </a:p>
        </p:txBody>
      </p:sp>
      <p:pic>
        <p:nvPicPr>
          <p:cNvPr id="2970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600" y="3747453"/>
            <a:ext cx="2448272" cy="2921907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  <p:pic>
        <p:nvPicPr>
          <p:cNvPr id="29701" name="Picture 6" descr="UFOVas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896" y="3707331"/>
            <a:ext cx="2376264" cy="2970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7" descr="UFOVvsRFOVvsLFOVas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2200" y="3707330"/>
            <a:ext cx="2377915" cy="2998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95250"/>
            <a:ext cx="8064500" cy="566738"/>
          </a:xfrm>
        </p:spPr>
        <p:txBody>
          <a:bodyPr/>
          <a:lstStyle/>
          <a:p>
            <a:pPr algn="ctr" eaLnBrk="1" hangingPunct="1"/>
            <a:r>
              <a:rPr lang="en-US" sz="2600" dirty="0" smtClean="0">
                <a:latin typeface="Times New Roman" pitchFamily="18" charset="0"/>
              </a:rPr>
              <a:t>BC0</a:t>
            </a:r>
            <a:r>
              <a:rPr lang="el-GR" sz="2600" dirty="0" smtClean="0">
                <a:latin typeface="Times New Roman" pitchFamily="18" charset="0"/>
              </a:rPr>
              <a:t>. </a:t>
            </a:r>
            <a:r>
              <a:rPr lang="el-GR" sz="2600" b="0" dirty="0" smtClean="0">
                <a:latin typeface="Times New Roman" pitchFamily="18" charset="0"/>
              </a:rPr>
              <a:t>Επέκταση πεδίου στο θωρακικό τοίχωμα </a:t>
            </a:r>
            <a:r>
              <a:rPr lang="en-US" sz="2600" b="0" dirty="0" smtClean="0">
                <a:latin typeface="Times New Roman" pitchFamily="18" charset="0"/>
              </a:rPr>
              <a:t>&amp; UFOV</a:t>
            </a:r>
            <a:r>
              <a:rPr lang="en-US" sz="3000" b="0" dirty="0" smtClean="0"/>
              <a:t> </a:t>
            </a:r>
            <a:endParaRPr lang="el-GR" sz="3000" b="0" dirty="0" smtClean="0"/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1A6FB9B3-B776-4E7C-84B4-681C76AA49A4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10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188897"/>
            <a:ext cx="8058150" cy="469916"/>
          </a:xfrm>
        </p:spPr>
        <p:txBody>
          <a:bodyPr/>
          <a:lstStyle/>
          <a:p>
            <a:pPr algn="ctr" eaLnBrk="1" hangingPunct="1"/>
            <a:r>
              <a:rPr lang="el-GR" sz="2400" dirty="0" smtClean="0"/>
              <a:t>Β</a:t>
            </a:r>
            <a:r>
              <a:rPr lang="en-US" sz="2400" dirty="0" smtClean="0"/>
              <a:t>C1</a:t>
            </a:r>
            <a:r>
              <a:rPr lang="el-GR" sz="2400" dirty="0" smtClean="0"/>
              <a:t>. Δόση εισόδου μαστού &amp; μέση δόση αδένα</a:t>
            </a: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3718" y="1124744"/>
            <a:ext cx="8008762" cy="5598542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Μέτρηση της δόσης εισόδου και της μέσης δόσης αδένα για τυπικό μαστό.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τριμηνιαίος (</a:t>
            </a:r>
            <a:r>
              <a:rPr lang="en-US" sz="1600" dirty="0" smtClean="0">
                <a:solidFill>
                  <a:srgbClr val="001933"/>
                </a:solidFill>
              </a:rPr>
              <a:t>EEAE</a:t>
            </a:r>
            <a:r>
              <a:rPr lang="el-GR" sz="1600" dirty="0" smtClean="0">
                <a:solidFill>
                  <a:srgbClr val="001933"/>
                </a:solidFill>
              </a:rPr>
              <a:t> Χ-2, Χ-3</a:t>
            </a:r>
            <a:r>
              <a:rPr lang="en-US" sz="1600" dirty="0" smtClean="0">
                <a:solidFill>
                  <a:srgbClr val="001933"/>
                </a:solidFill>
              </a:rPr>
              <a:t>), </a:t>
            </a:r>
            <a:r>
              <a:rPr lang="el-GR" sz="1600" dirty="0" smtClean="0">
                <a:solidFill>
                  <a:srgbClr val="001933"/>
                </a:solidFill>
              </a:rPr>
              <a:t>ετήσιος</a:t>
            </a:r>
            <a:r>
              <a:rPr lang="en-US" sz="1600" dirty="0" smtClean="0">
                <a:solidFill>
                  <a:srgbClr val="001933"/>
                </a:solidFill>
              </a:rPr>
              <a:t> X-1 </a:t>
            </a:r>
            <a:r>
              <a:rPr lang="el-GR" sz="1600" dirty="0" smtClean="0">
                <a:solidFill>
                  <a:srgbClr val="001933"/>
                </a:solidFill>
              </a:rPr>
              <a:t>(ΕΕΑΕ)</a:t>
            </a: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400" b="1" dirty="0" smtClean="0">
                <a:solidFill>
                  <a:srgbClr val="001933"/>
                </a:solidFill>
              </a:rPr>
              <a:t>Διενεργείται έκθεση</a:t>
            </a:r>
            <a:r>
              <a:rPr lang="el-GR" sz="1600" b="1" dirty="0" smtClean="0">
                <a:solidFill>
                  <a:srgbClr val="001933"/>
                </a:solidFill>
              </a:rPr>
              <a:t> </a:t>
            </a:r>
            <a:r>
              <a:rPr lang="el-GR" sz="1400" dirty="0" smtClean="0">
                <a:solidFill>
                  <a:srgbClr val="001933"/>
                </a:solidFill>
              </a:rPr>
              <a:t>με το ομοίωμα </a:t>
            </a:r>
            <a:r>
              <a:rPr lang="en-US" sz="1400" dirty="0" smtClean="0">
                <a:solidFill>
                  <a:srgbClr val="001933"/>
                </a:solidFill>
              </a:rPr>
              <a:t>ACR</a:t>
            </a:r>
            <a:r>
              <a:rPr lang="el-GR" sz="1400" dirty="0" smtClean="0">
                <a:solidFill>
                  <a:srgbClr val="001933"/>
                </a:solidFill>
              </a:rPr>
              <a:t> </a:t>
            </a:r>
            <a:r>
              <a:rPr lang="en-US" sz="1400" dirty="0" smtClean="0">
                <a:solidFill>
                  <a:srgbClr val="001933"/>
                </a:solidFill>
              </a:rPr>
              <a:t>(</a:t>
            </a:r>
            <a:r>
              <a:rPr lang="el-GR" sz="1200" dirty="0" smtClean="0">
                <a:solidFill>
                  <a:srgbClr val="001933"/>
                </a:solidFill>
              </a:rPr>
              <a:t>με το κλινικά χρησιμοποιούμενο πρωτόκολλο </a:t>
            </a:r>
            <a:r>
              <a:rPr lang="en-US" sz="1200" dirty="0" smtClean="0">
                <a:solidFill>
                  <a:srgbClr val="001933"/>
                </a:solidFill>
              </a:rPr>
              <a:t>AEC)</a:t>
            </a:r>
            <a:r>
              <a:rPr lang="el-GR" sz="1400" dirty="0" smtClean="0">
                <a:solidFill>
                  <a:srgbClr val="001933"/>
                </a:solidFill>
              </a:rPr>
              <a:t>. </a:t>
            </a:r>
            <a:r>
              <a:rPr lang="en-US" sz="1400" dirty="0" smtClean="0">
                <a:solidFill>
                  <a:srgbClr val="001933"/>
                </a:solidFill>
              </a:rPr>
              <a:t> </a:t>
            </a:r>
          </a:p>
          <a:p>
            <a:pPr marL="1252538" indent="-90488" algn="just" eaLnBrk="1" hangingPunct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l-GR" sz="1400" dirty="0" smtClean="0">
                <a:solidFill>
                  <a:srgbClr val="001933"/>
                </a:solidFill>
              </a:rPr>
              <a:t>Η έκθεση επαναλαμβάνεται με χειροκίνητα στοιχεία και το </a:t>
            </a:r>
            <a:r>
              <a:rPr lang="el-GR" sz="1400" dirty="0" err="1" smtClean="0">
                <a:solidFill>
                  <a:srgbClr val="001933"/>
                </a:solidFill>
              </a:rPr>
              <a:t>δοσίμετρο</a:t>
            </a:r>
            <a:r>
              <a:rPr lang="el-GR" sz="1400" dirty="0" smtClean="0">
                <a:solidFill>
                  <a:srgbClr val="001933"/>
                </a:solidFill>
              </a:rPr>
              <a:t> στη θέση του ομοιώματος (πάνω στο </a:t>
            </a:r>
            <a:r>
              <a:rPr lang="el-GR" sz="1400" dirty="0" err="1" smtClean="0">
                <a:solidFill>
                  <a:srgbClr val="001933"/>
                </a:solidFill>
              </a:rPr>
              <a:t>τραπεζίδιο</a:t>
            </a:r>
            <a:r>
              <a:rPr lang="el-GR" sz="1400" dirty="0" smtClean="0">
                <a:solidFill>
                  <a:srgbClr val="001933"/>
                </a:solidFill>
              </a:rPr>
              <a:t>, κάτω από το πίεστρο), </a:t>
            </a:r>
            <a:r>
              <a:rPr lang="en-US" sz="1400" dirty="0" smtClean="0">
                <a:solidFill>
                  <a:srgbClr val="001933"/>
                </a:solidFill>
              </a:rPr>
              <a:t>~4cm </a:t>
            </a:r>
            <a:r>
              <a:rPr lang="el-GR" sz="1400" dirty="0" smtClean="0">
                <a:solidFill>
                  <a:srgbClr val="001933"/>
                </a:solidFill>
              </a:rPr>
              <a:t>από Θ.Τ</a:t>
            </a:r>
            <a:r>
              <a:rPr lang="el-GR" sz="1600" dirty="0" smtClean="0">
                <a:solidFill>
                  <a:srgbClr val="001933"/>
                </a:solidFill>
              </a:rPr>
              <a:t>. </a:t>
            </a:r>
            <a:endParaRPr lang="en-US" sz="1600" dirty="0" smtClean="0">
              <a:solidFill>
                <a:srgbClr val="001933"/>
              </a:solidFill>
            </a:endParaRPr>
          </a:p>
          <a:p>
            <a:pPr marL="1252538" indent="-90488" algn="just" eaLnBrk="1" hangingPunct="1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001933"/>
                </a:solidFill>
              </a:rPr>
              <a:t> </a:t>
            </a:r>
            <a:r>
              <a:rPr lang="el-GR" sz="1400" dirty="0" smtClean="0">
                <a:solidFill>
                  <a:srgbClr val="001933"/>
                </a:solidFill>
              </a:rPr>
              <a:t>Γίνεται διόρθωση της τιμής του </a:t>
            </a:r>
            <a:r>
              <a:rPr lang="el-GR" sz="1400" dirty="0" err="1" smtClean="0">
                <a:solidFill>
                  <a:srgbClr val="001933"/>
                </a:solidFill>
              </a:rPr>
              <a:t>δοσιμέτρου</a:t>
            </a:r>
            <a:r>
              <a:rPr lang="el-GR" sz="1400" dirty="0" smtClean="0">
                <a:solidFill>
                  <a:srgbClr val="001933"/>
                </a:solidFill>
              </a:rPr>
              <a:t> για απόσταση και </a:t>
            </a:r>
            <a:r>
              <a:rPr lang="en-US" sz="1400" dirty="0" err="1" smtClean="0">
                <a:solidFill>
                  <a:srgbClr val="001933"/>
                </a:solidFill>
              </a:rPr>
              <a:t>mAs</a:t>
            </a:r>
            <a:r>
              <a:rPr lang="en-US" sz="1400" dirty="0" smtClean="0">
                <a:solidFill>
                  <a:srgbClr val="001933"/>
                </a:solidFill>
              </a:rPr>
              <a:t> (auto/</a:t>
            </a:r>
            <a:r>
              <a:rPr lang="el-GR" sz="1400" dirty="0" smtClean="0">
                <a:solidFill>
                  <a:srgbClr val="001933"/>
                </a:solidFill>
              </a:rPr>
              <a:t>χειροκίνητα</a:t>
            </a:r>
            <a:r>
              <a:rPr lang="en-US" sz="1400" dirty="0" smtClean="0">
                <a:solidFill>
                  <a:srgbClr val="001933"/>
                </a:solidFill>
              </a:rPr>
              <a:t>).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Tx/>
              <a:buChar char="o"/>
            </a:pPr>
            <a:r>
              <a:rPr lang="el-GR" sz="1400" dirty="0" smtClean="0">
                <a:solidFill>
                  <a:srgbClr val="000000"/>
                </a:solidFill>
              </a:rPr>
              <a:t>Από την υπολογιζόμενη τιμή </a:t>
            </a:r>
            <a:r>
              <a:rPr lang="en-US" sz="1400" dirty="0" smtClean="0">
                <a:solidFill>
                  <a:srgbClr val="000000"/>
                </a:solidFill>
              </a:rPr>
              <a:t>ESAK</a:t>
            </a:r>
            <a:r>
              <a:rPr lang="el-GR" sz="1400" dirty="0" smtClean="0">
                <a:solidFill>
                  <a:srgbClr val="000000"/>
                </a:solidFill>
              </a:rPr>
              <a:t>,</a:t>
            </a:r>
            <a:r>
              <a:rPr lang="en-US" sz="1400" dirty="0" smtClean="0">
                <a:solidFill>
                  <a:srgbClr val="000000"/>
                </a:solidFill>
              </a:rPr>
              <a:t> </a:t>
            </a:r>
            <a:r>
              <a:rPr lang="el-GR" sz="1400" dirty="0" smtClean="0">
                <a:solidFill>
                  <a:srgbClr val="000000"/>
                </a:solidFill>
              </a:rPr>
              <a:t>με τη χρήση της κατάλληλης μεθόδου </a:t>
            </a:r>
            <a:r>
              <a:rPr lang="en-US" sz="1400" dirty="0" smtClean="0">
                <a:solidFill>
                  <a:srgbClr val="000000"/>
                </a:solidFill>
              </a:rPr>
              <a:t>(DANCE, WU) </a:t>
            </a:r>
            <a:r>
              <a:rPr lang="el-GR" sz="1400" dirty="0" smtClean="0">
                <a:solidFill>
                  <a:srgbClr val="000000"/>
                </a:solidFill>
              </a:rPr>
              <a:t>υπολογίζεται η τιμή της Α</a:t>
            </a:r>
            <a:r>
              <a:rPr lang="en-US" sz="1400" dirty="0" smtClean="0">
                <a:solidFill>
                  <a:srgbClr val="000000"/>
                </a:solidFill>
              </a:rPr>
              <a:t>GD.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Tx/>
              <a:buChar char="o"/>
            </a:pPr>
            <a:r>
              <a:rPr lang="el-GR" sz="1400" dirty="0" smtClean="0">
                <a:solidFill>
                  <a:srgbClr val="6600CC"/>
                </a:solidFill>
              </a:rPr>
              <a:t>Για </a:t>
            </a:r>
            <a:r>
              <a:rPr lang="en-US" sz="1400" dirty="0" smtClean="0">
                <a:solidFill>
                  <a:srgbClr val="6600CC"/>
                </a:solidFill>
              </a:rPr>
              <a:t>DR: </a:t>
            </a:r>
            <a:r>
              <a:rPr lang="el-GR" sz="1400" dirty="0" smtClean="0">
                <a:solidFill>
                  <a:srgbClr val="6600CC"/>
                </a:solidFill>
              </a:rPr>
              <a:t>Καταγράφονται οι ενδείξεις</a:t>
            </a:r>
            <a:r>
              <a:rPr lang="en-US" sz="1400" dirty="0" smtClean="0">
                <a:solidFill>
                  <a:srgbClr val="6600CC"/>
                </a:solidFill>
              </a:rPr>
              <a:t> ESAK</a:t>
            </a:r>
            <a:r>
              <a:rPr lang="el-GR" sz="1400" dirty="0" smtClean="0">
                <a:solidFill>
                  <a:srgbClr val="6600CC"/>
                </a:solidFill>
              </a:rPr>
              <a:t> </a:t>
            </a:r>
            <a:r>
              <a:rPr lang="en-US" sz="1400" dirty="0" smtClean="0">
                <a:solidFill>
                  <a:srgbClr val="6600CC"/>
                </a:solidFill>
              </a:rPr>
              <a:t>(ESE) </a:t>
            </a:r>
            <a:r>
              <a:rPr lang="el-GR" sz="1400" dirty="0" smtClean="0">
                <a:solidFill>
                  <a:srgbClr val="6600CC"/>
                </a:solidFill>
              </a:rPr>
              <a:t>και Α</a:t>
            </a:r>
            <a:r>
              <a:rPr lang="en-US" sz="1400" dirty="0" smtClean="0">
                <a:solidFill>
                  <a:srgbClr val="6600CC"/>
                </a:solidFill>
              </a:rPr>
              <a:t>GD</a:t>
            </a:r>
            <a:r>
              <a:rPr lang="el-GR" sz="1400" dirty="0" smtClean="0">
                <a:solidFill>
                  <a:srgbClr val="6600CC"/>
                </a:solidFill>
              </a:rPr>
              <a:t> </a:t>
            </a:r>
            <a:r>
              <a:rPr lang="en-US" sz="1400" dirty="0" smtClean="0">
                <a:solidFill>
                  <a:srgbClr val="6600CC"/>
                </a:solidFill>
              </a:rPr>
              <a:t>(</a:t>
            </a:r>
            <a:r>
              <a:rPr lang="el-GR" sz="1400" dirty="0" smtClean="0">
                <a:solidFill>
                  <a:srgbClr val="6600CC"/>
                </a:solidFill>
              </a:rPr>
              <a:t>Μ</a:t>
            </a:r>
            <a:r>
              <a:rPr lang="en-US" sz="1400" dirty="0" smtClean="0">
                <a:solidFill>
                  <a:srgbClr val="6600CC"/>
                </a:solidFill>
              </a:rPr>
              <a:t>GD)</a:t>
            </a:r>
            <a:r>
              <a:rPr lang="el-GR" sz="1400" dirty="0" smtClean="0">
                <a:solidFill>
                  <a:srgbClr val="6600CC"/>
                </a:solidFill>
              </a:rPr>
              <a:t> του μηχανήματος και συγκρίνονται με τις υπολογιζόμενες τιμές.</a:t>
            </a:r>
            <a:endParaRPr lang="en-US" sz="1400" dirty="0" smtClean="0">
              <a:solidFill>
                <a:srgbClr val="6600CC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ESAK </a:t>
            </a:r>
            <a:r>
              <a:rPr lang="el-GR" sz="1600" dirty="0" smtClean="0">
                <a:solidFill>
                  <a:srgbClr val="000000"/>
                </a:solidFill>
              </a:rPr>
              <a:t>@ </a:t>
            </a:r>
            <a:r>
              <a:rPr lang="en-US" sz="1600" dirty="0" smtClean="0">
                <a:solidFill>
                  <a:srgbClr val="000000"/>
                </a:solidFill>
              </a:rPr>
              <a:t>FSD</a:t>
            </a:r>
            <a:r>
              <a:rPr lang="el-GR" sz="1600" dirty="0" smtClean="0">
                <a:solidFill>
                  <a:srgbClr val="000000"/>
                </a:solidFill>
              </a:rPr>
              <a:t>: </a:t>
            </a:r>
            <a:r>
              <a:rPr lang="en-US" sz="1600" dirty="0" smtClean="0">
                <a:solidFill>
                  <a:srgbClr val="000000"/>
                </a:solidFill>
              </a:rPr>
              <a:t>≤  12 </a:t>
            </a:r>
            <a:r>
              <a:rPr lang="en-US" sz="1600" dirty="0" err="1" smtClean="0">
                <a:solidFill>
                  <a:srgbClr val="000000"/>
                </a:solidFill>
              </a:rPr>
              <a:t>mGy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l-GR" sz="1200" dirty="0" smtClean="0">
                <a:solidFill>
                  <a:srgbClr val="000000"/>
                </a:solidFill>
              </a:rPr>
              <a:t>(</a:t>
            </a:r>
            <a:r>
              <a:rPr lang="en-US" sz="1200" dirty="0" smtClean="0">
                <a:solidFill>
                  <a:srgbClr val="000000"/>
                </a:solidFill>
              </a:rPr>
              <a:t>EEAE </a:t>
            </a:r>
            <a:r>
              <a:rPr lang="el-GR" sz="1200" dirty="0" smtClean="0">
                <a:solidFill>
                  <a:srgbClr val="000000"/>
                </a:solidFill>
              </a:rPr>
              <a:t>ΔΕΑ: </a:t>
            </a:r>
            <a:r>
              <a:rPr lang="en-US" sz="1200" dirty="0" smtClean="0">
                <a:solidFill>
                  <a:srgbClr val="000000"/>
                </a:solidFill>
              </a:rPr>
              <a:t>≤</a:t>
            </a:r>
            <a:r>
              <a:rPr lang="en-US" sz="1200" dirty="0" smtClean="0">
                <a:solidFill>
                  <a:srgbClr val="000000"/>
                </a:solidFill>
              </a:rPr>
              <a:t>7 </a:t>
            </a:r>
            <a:r>
              <a:rPr lang="en-US" sz="1200" dirty="0" err="1" smtClean="0">
                <a:solidFill>
                  <a:srgbClr val="000000"/>
                </a:solidFill>
              </a:rPr>
              <a:t>mGy</a:t>
            </a:r>
            <a:r>
              <a:rPr lang="en-US" sz="1200" i="1" dirty="0" smtClean="0">
                <a:solidFill>
                  <a:srgbClr val="000000"/>
                </a:solidFill>
              </a:rPr>
              <a:t> </a:t>
            </a:r>
            <a:r>
              <a:rPr lang="el-GR" sz="1200" dirty="0" smtClean="0">
                <a:solidFill>
                  <a:srgbClr val="000000"/>
                </a:solidFill>
              </a:rPr>
              <a:t>)</a:t>
            </a:r>
            <a:r>
              <a:rPr lang="el-GR" sz="1600" dirty="0" smtClean="0">
                <a:solidFill>
                  <a:srgbClr val="000000"/>
                </a:solidFill>
              </a:rPr>
              <a:t> </a:t>
            </a:r>
            <a:endParaRPr lang="en-US" sz="1600" dirty="0" smtClean="0">
              <a:solidFill>
                <a:srgbClr val="000000"/>
              </a:solidFill>
            </a:endParaRPr>
          </a:p>
          <a:p>
            <a:pPr marL="1074738" lvl="2" indent="-273050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</a:pPr>
            <a:r>
              <a:rPr lang="en-US" sz="1600" dirty="0" smtClean="0">
                <a:solidFill>
                  <a:srgbClr val="000000"/>
                </a:solidFill>
              </a:rPr>
              <a:t>  AGD</a:t>
            </a:r>
            <a:r>
              <a:rPr lang="el-GR" sz="1600" dirty="0" smtClean="0">
                <a:solidFill>
                  <a:srgbClr val="000000"/>
                </a:solidFill>
              </a:rPr>
              <a:t>: </a:t>
            </a:r>
            <a:r>
              <a:rPr lang="en-US" sz="1600" dirty="0" smtClean="0">
                <a:solidFill>
                  <a:srgbClr val="000000"/>
                </a:solidFill>
              </a:rPr>
              <a:t> ≤</a:t>
            </a:r>
            <a:r>
              <a:rPr lang="el-GR" sz="1600" dirty="0" smtClean="0">
                <a:solidFill>
                  <a:srgbClr val="000000"/>
                </a:solidFill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2 </a:t>
            </a:r>
            <a:r>
              <a:rPr lang="en-US" sz="1600" dirty="0" err="1" smtClean="0">
                <a:solidFill>
                  <a:srgbClr val="000000"/>
                </a:solidFill>
              </a:rPr>
              <a:t>mGy</a:t>
            </a:r>
            <a:endParaRPr lang="en-US" sz="1600" dirty="0" smtClean="0">
              <a:solidFill>
                <a:srgbClr val="000000"/>
              </a:solidFill>
            </a:endParaRPr>
          </a:p>
          <a:p>
            <a:pPr marL="1074738" lvl="2" indent="-273050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</a:pPr>
            <a:endParaRPr lang="el-GR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q"/>
            </a:pPr>
            <a:r>
              <a:rPr lang="el-GR" sz="1600" b="1" u="sng" dirty="0" smtClean="0">
                <a:solidFill>
                  <a:srgbClr val="FD0101"/>
                </a:solidFill>
              </a:rPr>
              <a:t>Επεκταμένο πρωτόκολλο (μετρήσεις </a:t>
            </a:r>
            <a:r>
              <a:rPr lang="el-GR" sz="1600" b="1" u="sng" dirty="0" err="1" smtClean="0">
                <a:solidFill>
                  <a:srgbClr val="FD0101"/>
                </a:solidFill>
              </a:rPr>
              <a:t>δοσιμετρίας</a:t>
            </a:r>
            <a:r>
              <a:rPr lang="el-GR" sz="1600" b="1" u="sng" dirty="0" smtClean="0">
                <a:solidFill>
                  <a:srgbClr val="FD0101"/>
                </a:solidFill>
              </a:rPr>
              <a:t>)</a:t>
            </a:r>
            <a:r>
              <a:rPr lang="en-US" sz="1600" dirty="0" smtClean="0">
                <a:solidFill>
                  <a:srgbClr val="FD0101"/>
                </a:solidFill>
              </a:rPr>
              <a:t>: </a:t>
            </a:r>
            <a:endParaRPr lang="el-GR" sz="1600" dirty="0" smtClean="0">
              <a:solidFill>
                <a:srgbClr val="FD0101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el-GR" sz="1600" dirty="0" smtClean="0">
                <a:solidFill>
                  <a:srgbClr val="001933"/>
                </a:solidFill>
              </a:rPr>
              <a:t>Από τις μετρήσεις της </a:t>
            </a:r>
            <a:r>
              <a:rPr lang="en-US" sz="1600" dirty="0" smtClean="0">
                <a:solidFill>
                  <a:srgbClr val="001933"/>
                </a:solidFill>
              </a:rPr>
              <a:t>O/P</a:t>
            </a:r>
            <a:r>
              <a:rPr lang="el-GR" sz="1600" dirty="0" smtClean="0">
                <a:solidFill>
                  <a:srgbClr val="001933"/>
                </a:solidFill>
              </a:rPr>
              <a:t> </a:t>
            </a:r>
            <a:r>
              <a:rPr lang="en-US" sz="1600" dirty="0" smtClean="0">
                <a:solidFill>
                  <a:srgbClr val="001933"/>
                </a:solidFill>
              </a:rPr>
              <a:t>vs kV </a:t>
            </a:r>
            <a:r>
              <a:rPr lang="el-GR" sz="1600" dirty="0" smtClean="0">
                <a:solidFill>
                  <a:srgbClr val="001933"/>
                </a:solidFill>
              </a:rPr>
              <a:t>και των </a:t>
            </a:r>
            <a:r>
              <a:rPr lang="en-US" sz="1600" dirty="0" smtClean="0">
                <a:solidFill>
                  <a:srgbClr val="001933"/>
                </a:solidFill>
              </a:rPr>
              <a:t>HVL</a:t>
            </a:r>
            <a:r>
              <a:rPr lang="el-GR" sz="1600" dirty="0" smtClean="0">
                <a:solidFill>
                  <a:srgbClr val="001933"/>
                </a:solidFill>
              </a:rPr>
              <a:t>,</a:t>
            </a:r>
            <a:r>
              <a:rPr lang="en-US" sz="1600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είναι δυνατός ο υπολογισμός της </a:t>
            </a:r>
            <a:r>
              <a:rPr lang="en-US" sz="1600" dirty="0" smtClean="0">
                <a:solidFill>
                  <a:srgbClr val="001933"/>
                </a:solidFill>
              </a:rPr>
              <a:t>ESAK &amp; AGD (</a:t>
            </a:r>
            <a:r>
              <a:rPr lang="el-GR" sz="1600" dirty="0" smtClean="0">
                <a:solidFill>
                  <a:srgbClr val="001933"/>
                </a:solidFill>
              </a:rPr>
              <a:t>κατάλληλο </a:t>
            </a:r>
            <a:r>
              <a:rPr lang="en-US" sz="1600" dirty="0" smtClean="0">
                <a:solidFill>
                  <a:srgbClr val="001933"/>
                </a:solidFill>
              </a:rPr>
              <a:t>Excel spreadsheet) </a:t>
            </a:r>
            <a:r>
              <a:rPr lang="el-GR" sz="1600" dirty="0" smtClean="0">
                <a:solidFill>
                  <a:srgbClr val="001933"/>
                </a:solidFill>
              </a:rPr>
              <a:t>τόσο για τα 4.5 </a:t>
            </a:r>
            <a:r>
              <a:rPr lang="en-US" sz="1600" dirty="0" smtClean="0">
                <a:solidFill>
                  <a:srgbClr val="001933"/>
                </a:solidFill>
              </a:rPr>
              <a:t>cm </a:t>
            </a:r>
            <a:r>
              <a:rPr lang="el-GR" sz="1600" dirty="0" smtClean="0">
                <a:solidFill>
                  <a:srgbClr val="001933"/>
                </a:solidFill>
              </a:rPr>
              <a:t>όσο και για άλλες τιμές </a:t>
            </a:r>
            <a:r>
              <a:rPr lang="en-US" sz="1600" dirty="0" smtClean="0">
                <a:solidFill>
                  <a:srgbClr val="001933"/>
                </a:solidFill>
              </a:rPr>
              <a:t>CBT. 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B280DE16-FE9D-4EEA-968C-29762944E8D7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11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152400"/>
            <a:ext cx="8058150" cy="506413"/>
          </a:xfrm>
        </p:spPr>
        <p:txBody>
          <a:bodyPr/>
          <a:lstStyle/>
          <a:p>
            <a:pPr algn="ctr" eaLnBrk="1" hangingPunct="1"/>
            <a:r>
              <a:rPr lang="en-US" sz="2600" smtClean="0"/>
              <a:t>C1</a:t>
            </a:r>
            <a:r>
              <a:rPr lang="el-GR" sz="2600" smtClean="0"/>
              <a:t>. </a:t>
            </a:r>
            <a:r>
              <a:rPr lang="en-US" sz="2600" smtClean="0"/>
              <a:t>“</a:t>
            </a:r>
            <a:r>
              <a:rPr lang="el-GR" sz="2600" smtClean="0"/>
              <a:t>Οπτική πυκνότητα</a:t>
            </a:r>
            <a:r>
              <a:rPr lang="en-US" sz="2600" smtClean="0"/>
              <a:t>”</a:t>
            </a:r>
            <a:r>
              <a:rPr lang="el-GR" sz="2600" smtClean="0"/>
              <a:t> στη θέση </a:t>
            </a:r>
            <a:r>
              <a:rPr lang="en-US" sz="2600" smtClean="0"/>
              <a:t>AEC=0</a:t>
            </a:r>
            <a:endParaRPr lang="el-GR" sz="2600" smtClean="0"/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0544" y="1107281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Μέτρηση της </a:t>
            </a:r>
            <a:r>
              <a:rPr lang="en-US" sz="1600" b="1" dirty="0" smtClean="0">
                <a:solidFill>
                  <a:srgbClr val="000000"/>
                </a:solidFill>
              </a:rPr>
              <a:t>“</a:t>
            </a:r>
            <a:r>
              <a:rPr lang="el-GR" sz="1600" b="1" dirty="0" smtClean="0">
                <a:solidFill>
                  <a:srgbClr val="000000"/>
                </a:solidFill>
              </a:rPr>
              <a:t>οπτικής πυκνότητας</a:t>
            </a:r>
            <a:r>
              <a:rPr lang="en-US" sz="1600" b="1" dirty="0" smtClean="0">
                <a:solidFill>
                  <a:srgbClr val="000000"/>
                </a:solidFill>
              </a:rPr>
              <a:t>” </a:t>
            </a:r>
            <a:r>
              <a:rPr lang="el-GR" sz="1600" b="1" dirty="0" smtClean="0">
                <a:solidFill>
                  <a:srgbClr val="000000"/>
                </a:solidFill>
              </a:rPr>
              <a:t>(ΟΠ) για τυπική μαστογραφία.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τριμηνιαίος (</a:t>
            </a:r>
            <a:r>
              <a:rPr lang="en-US" sz="1600" dirty="0" smtClean="0">
                <a:solidFill>
                  <a:srgbClr val="001933"/>
                </a:solidFill>
              </a:rPr>
              <a:t>EEAE</a:t>
            </a:r>
            <a:r>
              <a:rPr lang="el-GR" sz="1600" dirty="0" smtClean="0">
                <a:solidFill>
                  <a:srgbClr val="001933"/>
                </a:solidFill>
              </a:rPr>
              <a:t> Χ-2, Χ-3</a:t>
            </a:r>
            <a:r>
              <a:rPr lang="en-US" sz="1600" dirty="0" smtClean="0">
                <a:solidFill>
                  <a:srgbClr val="001933"/>
                </a:solidFill>
              </a:rPr>
              <a:t>), </a:t>
            </a:r>
            <a:r>
              <a:rPr lang="el-GR" sz="1600" dirty="0" smtClean="0">
                <a:solidFill>
                  <a:srgbClr val="001933"/>
                </a:solidFill>
              </a:rPr>
              <a:t>ετήσιος</a:t>
            </a:r>
            <a:r>
              <a:rPr lang="en-US" sz="1600" dirty="0" smtClean="0">
                <a:solidFill>
                  <a:srgbClr val="001933"/>
                </a:solidFill>
              </a:rPr>
              <a:t> X-1 </a:t>
            </a:r>
            <a:r>
              <a:rPr lang="el-GR" sz="1600" dirty="0" smtClean="0">
                <a:solidFill>
                  <a:srgbClr val="001933"/>
                </a:solidFill>
              </a:rPr>
              <a:t>(ΕΕΑΕ)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Με ένα ομοίωμα (π.χ. </a:t>
            </a:r>
            <a:r>
              <a:rPr lang="en-US" sz="1600" dirty="0" smtClean="0">
                <a:solidFill>
                  <a:srgbClr val="001933"/>
                </a:solidFill>
              </a:rPr>
              <a:t>ACR</a:t>
            </a:r>
            <a:r>
              <a:rPr lang="el-GR" sz="1600" dirty="0" smtClean="0">
                <a:solidFill>
                  <a:srgbClr val="001933"/>
                </a:solidFill>
              </a:rPr>
              <a:t> ή </a:t>
            </a:r>
            <a:r>
              <a:rPr lang="en-US" sz="1600" dirty="0" smtClean="0">
                <a:solidFill>
                  <a:srgbClr val="001933"/>
                </a:solidFill>
              </a:rPr>
              <a:t>PMMA</a:t>
            </a:r>
            <a:r>
              <a:rPr lang="el-GR" sz="1600" dirty="0" smtClean="0">
                <a:solidFill>
                  <a:srgbClr val="001933"/>
                </a:solidFill>
              </a:rPr>
              <a:t>) διενεργείται μια έκθεση με τις συνήθεις κλινικά συνθήκες έκθεσης</a:t>
            </a:r>
            <a:r>
              <a:rPr lang="en-US" sz="1600" dirty="0" smtClean="0">
                <a:solidFill>
                  <a:srgbClr val="001933"/>
                </a:solidFill>
              </a:rPr>
              <a:t>,</a:t>
            </a:r>
            <a:r>
              <a:rPr lang="el-GR" sz="1600" dirty="0" smtClean="0">
                <a:solidFill>
                  <a:srgbClr val="001933"/>
                </a:solidFill>
              </a:rPr>
              <a:t> </a:t>
            </a:r>
            <a:r>
              <a:rPr lang="el-GR" sz="1400" dirty="0" smtClean="0">
                <a:solidFill>
                  <a:srgbClr val="001933"/>
                </a:solidFill>
              </a:rPr>
              <a:t>π.χ. 28 </a:t>
            </a:r>
            <a:r>
              <a:rPr lang="en-US" sz="1400" dirty="0" smtClean="0">
                <a:solidFill>
                  <a:srgbClr val="001933"/>
                </a:solidFill>
              </a:rPr>
              <a:t>kV, W/Rh (Siemens, </a:t>
            </a:r>
            <a:r>
              <a:rPr lang="en-US" sz="1400" dirty="0" err="1" smtClean="0">
                <a:solidFill>
                  <a:srgbClr val="001933"/>
                </a:solidFill>
              </a:rPr>
              <a:t>Hologic</a:t>
            </a:r>
            <a:r>
              <a:rPr lang="en-US" sz="1400" dirty="0" smtClean="0">
                <a:solidFill>
                  <a:srgbClr val="001933"/>
                </a:solidFill>
              </a:rPr>
              <a:t>, Fuji), Mo/Rh </a:t>
            </a:r>
            <a:r>
              <a:rPr lang="el-GR" sz="1400" dirty="0" smtClean="0">
                <a:solidFill>
                  <a:srgbClr val="001933"/>
                </a:solidFill>
              </a:rPr>
              <a:t>ή </a:t>
            </a:r>
            <a:r>
              <a:rPr lang="en-US" sz="1400" dirty="0" smtClean="0">
                <a:solidFill>
                  <a:srgbClr val="001933"/>
                </a:solidFill>
              </a:rPr>
              <a:t>Rh/Rh (GE)</a:t>
            </a:r>
            <a:r>
              <a:rPr lang="el-GR" sz="1400" dirty="0" smtClean="0">
                <a:solidFill>
                  <a:srgbClr val="001933"/>
                </a:solidFill>
              </a:rPr>
              <a:t>.</a:t>
            </a:r>
            <a:endParaRPr lang="en-US" sz="14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l-GR" sz="1600" dirty="0" smtClean="0">
                <a:solidFill>
                  <a:srgbClr val="FF00FF"/>
                </a:solidFill>
              </a:rPr>
              <a:t>Για φιλμ ΟΠ=1.4-1.8</a:t>
            </a:r>
            <a:r>
              <a:rPr lang="en-US" sz="1600" dirty="0" smtClean="0">
                <a:solidFill>
                  <a:srgbClr val="000000"/>
                </a:solidFill>
              </a:rPr>
              <a:t>. </a:t>
            </a:r>
            <a:r>
              <a:rPr lang="el-GR" sz="1600" dirty="0" smtClean="0">
                <a:solidFill>
                  <a:srgbClr val="000000"/>
                </a:solidFill>
              </a:rPr>
              <a:t>  </a:t>
            </a:r>
            <a:r>
              <a:rPr lang="el-GR" sz="1600" b="1" dirty="0" smtClean="0">
                <a:solidFill>
                  <a:srgbClr val="6600CC"/>
                </a:solidFill>
              </a:rPr>
              <a:t>Για </a:t>
            </a:r>
            <a:r>
              <a:rPr lang="en-US" sz="1600" b="1" dirty="0" smtClean="0">
                <a:solidFill>
                  <a:srgbClr val="6600CC"/>
                </a:solidFill>
              </a:rPr>
              <a:t>DR </a:t>
            </a:r>
            <a:r>
              <a:rPr lang="el-GR" sz="1600" b="1" dirty="0" smtClean="0">
                <a:solidFill>
                  <a:srgbClr val="6600CC"/>
                </a:solidFill>
              </a:rPr>
              <a:t>και </a:t>
            </a:r>
            <a:r>
              <a:rPr lang="en-US" sz="1600" b="1" dirty="0" smtClean="0">
                <a:solidFill>
                  <a:srgbClr val="6600CC"/>
                </a:solidFill>
              </a:rPr>
              <a:t>CR?  </a:t>
            </a:r>
            <a:r>
              <a:rPr lang="el-GR" sz="1600" b="1" dirty="0" smtClean="0">
                <a:solidFill>
                  <a:srgbClr val="6600CC"/>
                </a:solidFill>
              </a:rPr>
              <a:t>………</a:t>
            </a:r>
          </a:p>
          <a:p>
            <a:pPr marL="265113" indent="-265113" algn="just" eaLnBrk="1" hangingPunct="1">
              <a:spcBef>
                <a:spcPct val="0"/>
              </a:spcBef>
            </a:pPr>
            <a:endParaRPr lang="el-GR" sz="800" dirty="0" smtClean="0">
              <a:solidFill>
                <a:srgbClr val="000000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q"/>
            </a:pPr>
            <a:r>
              <a:rPr lang="el-GR" sz="1600" b="1" u="sng" dirty="0" smtClean="0">
                <a:solidFill>
                  <a:srgbClr val="FD0101"/>
                </a:solidFill>
              </a:rPr>
              <a:t>Οδηγός για ρύθμιση της τιμής αναφοράς είναι: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ü"/>
            </a:pPr>
            <a:r>
              <a:rPr lang="el-GR" sz="1600" dirty="0" smtClean="0">
                <a:solidFill>
                  <a:srgbClr val="000000"/>
                </a:solidFill>
              </a:rPr>
              <a:t>Ο δείκτης έκθεσης </a:t>
            </a:r>
            <a:r>
              <a:rPr lang="el-GR" sz="1600" dirty="0" smtClean="0">
                <a:solidFill>
                  <a:srgbClr val="000000"/>
                </a:solidFill>
              </a:rPr>
              <a:t>ΕΙ </a:t>
            </a:r>
            <a:r>
              <a:rPr lang="el-GR" sz="1400" dirty="0" smtClean="0">
                <a:solidFill>
                  <a:srgbClr val="000000"/>
                </a:solidFill>
              </a:rPr>
              <a:t>(σύμφωνα </a:t>
            </a:r>
            <a:r>
              <a:rPr lang="el-GR" sz="1400" dirty="0" smtClean="0">
                <a:solidFill>
                  <a:srgbClr val="000000"/>
                </a:solidFill>
              </a:rPr>
              <a:t>με τις οδηγίες του κατασκευαστή</a:t>
            </a:r>
            <a:r>
              <a:rPr lang="en-US" sz="1400" dirty="0" smtClean="0">
                <a:solidFill>
                  <a:srgbClr val="000000"/>
                </a:solidFill>
              </a:rPr>
              <a:t>; </a:t>
            </a:r>
            <a:r>
              <a:rPr lang="el-GR" sz="1400" dirty="0" smtClean="0">
                <a:solidFill>
                  <a:srgbClr val="000000"/>
                </a:solidFill>
              </a:rPr>
              <a:t>Ακρίβεια </a:t>
            </a:r>
            <a:r>
              <a:rPr lang="en-US" sz="1400" dirty="0" smtClean="0">
                <a:solidFill>
                  <a:srgbClr val="000000"/>
                </a:solidFill>
              </a:rPr>
              <a:t>EI </a:t>
            </a:r>
            <a:r>
              <a:rPr lang="el-GR" sz="1400" dirty="0" smtClean="0">
                <a:solidFill>
                  <a:srgbClr val="000000"/>
                </a:solidFill>
              </a:rPr>
              <a:t>πρέπει να ελεγχθεί)</a:t>
            </a:r>
            <a:endParaRPr lang="en-US" sz="1600" dirty="0" smtClean="0">
              <a:solidFill>
                <a:srgbClr val="000000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ü"/>
            </a:pPr>
            <a:r>
              <a:rPr lang="el-GR" sz="1600" dirty="0" smtClean="0">
                <a:solidFill>
                  <a:srgbClr val="000000"/>
                </a:solidFill>
              </a:rPr>
              <a:t>Η τιμή </a:t>
            </a:r>
            <a:r>
              <a:rPr lang="en-US" sz="1600" dirty="0" smtClean="0">
                <a:solidFill>
                  <a:srgbClr val="000000"/>
                </a:solidFill>
              </a:rPr>
              <a:t>PV (</a:t>
            </a:r>
            <a:r>
              <a:rPr lang="el-GR" sz="1600" dirty="0" smtClean="0">
                <a:solidFill>
                  <a:srgbClr val="000000"/>
                </a:solidFill>
              </a:rPr>
              <a:t>σε </a:t>
            </a:r>
            <a:r>
              <a:rPr lang="en-US" sz="1600" dirty="0" smtClean="0">
                <a:solidFill>
                  <a:srgbClr val="000000"/>
                </a:solidFill>
              </a:rPr>
              <a:t>RAW </a:t>
            </a:r>
            <a:r>
              <a:rPr lang="el-GR" sz="1600" dirty="0" smtClean="0">
                <a:solidFill>
                  <a:srgbClr val="000000"/>
                </a:solidFill>
              </a:rPr>
              <a:t>εικόνες) 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ü"/>
            </a:pPr>
            <a:r>
              <a:rPr lang="el-GR" sz="1600" dirty="0" smtClean="0">
                <a:solidFill>
                  <a:srgbClr val="000000"/>
                </a:solidFill>
              </a:rPr>
              <a:t>Η δόση (</a:t>
            </a:r>
            <a:r>
              <a:rPr lang="en-US" sz="1600" dirty="0" smtClean="0">
                <a:solidFill>
                  <a:srgbClr val="000000"/>
                </a:solidFill>
              </a:rPr>
              <a:t>ESAK &amp; AGD) &amp; </a:t>
            </a:r>
            <a:r>
              <a:rPr lang="el-GR" sz="1600" dirty="0" smtClean="0">
                <a:solidFill>
                  <a:srgbClr val="000000"/>
                </a:solidFill>
              </a:rPr>
              <a:t>η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l-GR" sz="1600" dirty="0" smtClean="0">
                <a:solidFill>
                  <a:srgbClr val="000000"/>
                </a:solidFill>
              </a:rPr>
              <a:t>ποιότητα εικόνας </a:t>
            </a:r>
            <a:endParaRPr lang="en-US" sz="16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en-US" sz="8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r>
              <a:rPr lang="el-GR" sz="1400" dirty="0" smtClean="0">
                <a:solidFill>
                  <a:srgbClr val="000000"/>
                </a:solidFill>
              </a:rPr>
              <a:t>π.χ.</a:t>
            </a:r>
            <a:r>
              <a:rPr lang="en-US" sz="1400" dirty="0" smtClean="0">
                <a:solidFill>
                  <a:srgbClr val="000000"/>
                </a:solidFill>
              </a:rPr>
              <a:t> Siemens Novation DR:  4 cm PMMA on collimator head. </a:t>
            </a: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r>
              <a:rPr lang="el-GR" sz="1400" b="1" dirty="0" smtClean="0">
                <a:solidFill>
                  <a:srgbClr val="000000"/>
                </a:solidFill>
              </a:rPr>
              <a:t>H</a:t>
            </a:r>
            <a:r>
              <a:rPr lang="el-GR" sz="1400" dirty="0" smtClean="0">
                <a:solidFill>
                  <a:srgbClr val="000000"/>
                </a:solidFill>
              </a:rPr>
              <a:t>:120-170 </a:t>
            </a:r>
            <a:r>
              <a:rPr lang="el-GR" sz="1400" dirty="0" err="1" smtClean="0">
                <a:solidFill>
                  <a:srgbClr val="000000"/>
                </a:solidFill>
              </a:rPr>
              <a:t>μGy</a:t>
            </a:r>
            <a:r>
              <a:rPr lang="el-GR" sz="1400" dirty="0" smtClean="0">
                <a:solidFill>
                  <a:srgbClr val="000000"/>
                </a:solidFill>
              </a:rPr>
              <a:t> (</a:t>
            </a:r>
            <a:r>
              <a:rPr lang="el-GR" sz="1400" dirty="0" err="1" smtClean="0">
                <a:solidFill>
                  <a:srgbClr val="000000"/>
                </a:solidFill>
              </a:rPr>
              <a:t>over</a:t>
            </a:r>
            <a:r>
              <a:rPr lang="el-GR" sz="1400" dirty="0" smtClean="0">
                <a:solidFill>
                  <a:srgbClr val="000000"/>
                </a:solidFill>
              </a:rPr>
              <a:t> </a:t>
            </a:r>
            <a:r>
              <a:rPr lang="el-GR" sz="1400" dirty="0" err="1" smtClean="0">
                <a:solidFill>
                  <a:srgbClr val="000000"/>
                </a:solidFill>
              </a:rPr>
              <a:t>grid</a:t>
            </a:r>
            <a:r>
              <a:rPr lang="el-GR" sz="1400" dirty="0" smtClean="0">
                <a:solidFill>
                  <a:srgbClr val="000000"/>
                </a:solidFill>
              </a:rPr>
              <a:t>)</a:t>
            </a:r>
            <a:r>
              <a:rPr lang="en-US" sz="1400" dirty="0" smtClean="0">
                <a:solidFill>
                  <a:srgbClr val="000000"/>
                </a:solidFill>
              </a:rPr>
              <a:t> &amp;</a:t>
            </a:r>
            <a:r>
              <a:rPr lang="el-GR" sz="1400" dirty="0" smtClean="0">
                <a:solidFill>
                  <a:srgbClr val="000000"/>
                </a:solidFill>
              </a:rPr>
              <a:t> PV:200-400</a:t>
            </a:r>
            <a:r>
              <a:rPr lang="en-US" sz="1400" dirty="0" smtClean="0">
                <a:solidFill>
                  <a:srgbClr val="000000"/>
                </a:solidFill>
              </a:rPr>
              <a:t>,</a:t>
            </a:r>
            <a:r>
              <a:rPr lang="el-GR" sz="1400" dirty="0" smtClean="0">
                <a:solidFill>
                  <a:srgbClr val="000000"/>
                </a:solidFill>
              </a:rPr>
              <a:t> </a:t>
            </a:r>
            <a:r>
              <a:rPr lang="el-GR" sz="1400" b="1" dirty="0" smtClean="0">
                <a:solidFill>
                  <a:srgbClr val="000000"/>
                </a:solidFill>
              </a:rPr>
              <a:t>D</a:t>
            </a:r>
            <a:r>
              <a:rPr lang="el-GR" sz="1400" dirty="0" smtClean="0">
                <a:solidFill>
                  <a:srgbClr val="000000"/>
                </a:solidFill>
              </a:rPr>
              <a:t>:180-200 </a:t>
            </a:r>
            <a:r>
              <a:rPr lang="el-GR" sz="1400" dirty="0" err="1" smtClean="0">
                <a:solidFill>
                  <a:srgbClr val="000000"/>
                </a:solidFill>
              </a:rPr>
              <a:t>μGy</a:t>
            </a:r>
            <a:r>
              <a:rPr lang="el-GR" sz="1400" dirty="0" smtClean="0">
                <a:solidFill>
                  <a:srgbClr val="000000"/>
                </a:solidFill>
              </a:rPr>
              <a:t> (</a:t>
            </a:r>
            <a:r>
              <a:rPr lang="el-GR" sz="1400" dirty="0" err="1" smtClean="0">
                <a:solidFill>
                  <a:srgbClr val="000000"/>
                </a:solidFill>
              </a:rPr>
              <a:t>over</a:t>
            </a:r>
            <a:r>
              <a:rPr lang="el-GR" sz="1400" dirty="0" smtClean="0">
                <a:solidFill>
                  <a:srgbClr val="000000"/>
                </a:solidFill>
              </a:rPr>
              <a:t> </a:t>
            </a:r>
            <a:r>
              <a:rPr lang="el-GR" sz="1400" dirty="0" err="1" smtClean="0">
                <a:solidFill>
                  <a:srgbClr val="000000"/>
                </a:solidFill>
              </a:rPr>
              <a:t>grid</a:t>
            </a:r>
            <a:r>
              <a:rPr lang="el-GR" sz="1400" dirty="0" smtClean="0">
                <a:solidFill>
                  <a:srgbClr val="000000"/>
                </a:solidFill>
              </a:rPr>
              <a:t>)</a:t>
            </a:r>
            <a:r>
              <a:rPr lang="en-US" sz="1400" dirty="0" smtClean="0">
                <a:solidFill>
                  <a:srgbClr val="000000"/>
                </a:solidFill>
              </a:rPr>
              <a:t> &amp; </a:t>
            </a:r>
            <a:r>
              <a:rPr lang="el-GR" sz="1400" dirty="0" smtClean="0">
                <a:solidFill>
                  <a:srgbClr val="000000"/>
                </a:solidFill>
              </a:rPr>
              <a:t>PV:250-450. </a:t>
            </a:r>
            <a:endParaRPr lang="en-US" sz="14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en-US" sz="8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en-US" sz="1400" b="1" dirty="0" smtClean="0">
                <a:solidFill>
                  <a:srgbClr val="000000"/>
                </a:solidFill>
              </a:rPr>
              <a:t>CR </a:t>
            </a:r>
            <a:r>
              <a:rPr lang="en-US" sz="1400" b="1" dirty="0" err="1" smtClean="0">
                <a:solidFill>
                  <a:srgbClr val="000000"/>
                </a:solidFill>
              </a:rPr>
              <a:t>Carestream</a:t>
            </a:r>
            <a:r>
              <a:rPr lang="en-US" sz="1400" b="1" dirty="0" smtClean="0">
                <a:solidFill>
                  <a:srgbClr val="000000"/>
                </a:solidFill>
              </a:rPr>
              <a:t> ELITE:</a:t>
            </a:r>
            <a:r>
              <a:rPr lang="en-US" sz="1400" dirty="0" smtClean="0">
                <a:solidFill>
                  <a:srgbClr val="000000"/>
                </a:solidFill>
              </a:rPr>
              <a:t> EI=2200</a:t>
            </a:r>
            <a:r>
              <a:rPr lang="el-GR" sz="1400" dirty="0" smtClean="0">
                <a:solidFill>
                  <a:srgbClr val="000000"/>
                </a:solidFill>
              </a:rPr>
              <a:t>±</a:t>
            </a:r>
            <a:r>
              <a:rPr lang="en-US" sz="1400" dirty="0" smtClean="0">
                <a:solidFill>
                  <a:srgbClr val="000000"/>
                </a:solidFill>
              </a:rPr>
              <a:t>100 (clinical</a:t>
            </a:r>
            <a:r>
              <a:rPr lang="el-GR" sz="1400" dirty="0" smtClean="0">
                <a:solidFill>
                  <a:srgbClr val="000000"/>
                </a:solidFill>
              </a:rPr>
              <a:t> </a:t>
            </a:r>
            <a:r>
              <a:rPr lang="en-US" sz="1400" dirty="0" smtClean="0">
                <a:solidFill>
                  <a:srgbClr val="000000"/>
                </a:solidFill>
              </a:rPr>
              <a:t>protocol)</a:t>
            </a:r>
          </a:p>
          <a:p>
            <a:pPr lvl="1"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en-US" sz="1400" b="1" dirty="0" smtClean="0">
                <a:solidFill>
                  <a:srgbClr val="000000"/>
                </a:solidFill>
              </a:rPr>
              <a:t>CR Agfa </a:t>
            </a:r>
            <a:r>
              <a:rPr lang="el-GR" sz="1400" b="1" dirty="0" smtClean="0">
                <a:solidFill>
                  <a:srgbClr val="000000"/>
                </a:solidFill>
              </a:rPr>
              <a:t>CR</a:t>
            </a:r>
            <a:r>
              <a:rPr lang="en-US" sz="1400" b="1" dirty="0" smtClean="0">
                <a:solidFill>
                  <a:srgbClr val="000000"/>
                </a:solidFill>
              </a:rPr>
              <a:t>25</a:t>
            </a:r>
            <a:r>
              <a:rPr lang="en-US" sz="1400" dirty="0" smtClean="0">
                <a:solidFill>
                  <a:srgbClr val="000000"/>
                </a:solidFill>
              </a:rPr>
              <a:t>:</a:t>
            </a:r>
            <a:r>
              <a:rPr lang="el-GR" sz="1400" dirty="0" smtClean="0">
                <a:solidFill>
                  <a:srgbClr val="000000"/>
                </a:solidFill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</a:rPr>
              <a:t>lgM</a:t>
            </a:r>
            <a:r>
              <a:rPr lang="el-GR" sz="1400" dirty="0" smtClean="0">
                <a:solidFill>
                  <a:srgbClr val="000000"/>
                </a:solidFill>
              </a:rPr>
              <a:t>=</a:t>
            </a:r>
            <a:r>
              <a:rPr lang="en-US" sz="1400" dirty="0" smtClean="0">
                <a:solidFill>
                  <a:srgbClr val="000000"/>
                </a:solidFill>
              </a:rPr>
              <a:t>2.0</a:t>
            </a:r>
            <a:r>
              <a:rPr lang="el-GR" sz="1400" dirty="0" smtClean="0">
                <a:solidFill>
                  <a:srgbClr val="000000"/>
                </a:solidFill>
              </a:rPr>
              <a:t>±</a:t>
            </a:r>
            <a:r>
              <a:rPr lang="en-US" sz="1400" dirty="0" smtClean="0">
                <a:solidFill>
                  <a:srgbClr val="000000"/>
                </a:solidFill>
              </a:rPr>
              <a:t>0.1 </a:t>
            </a:r>
          </a:p>
          <a:p>
            <a:pPr lvl="1"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en-US" sz="1400" b="1" dirty="0" smtClean="0">
                <a:solidFill>
                  <a:srgbClr val="000000"/>
                </a:solidFill>
              </a:rPr>
              <a:t>CR Fuji </a:t>
            </a:r>
            <a:r>
              <a:rPr lang="en-US" sz="1400" b="1" dirty="0" err="1" smtClean="0">
                <a:solidFill>
                  <a:srgbClr val="000000"/>
                </a:solidFill>
              </a:rPr>
              <a:t>Profect</a:t>
            </a:r>
            <a:r>
              <a:rPr lang="en-US" sz="1400" b="1" dirty="0" smtClean="0">
                <a:solidFill>
                  <a:srgbClr val="000000"/>
                </a:solidFill>
              </a:rPr>
              <a:t> One:</a:t>
            </a:r>
            <a:r>
              <a:rPr lang="en-US" sz="1400" dirty="0" smtClean="0">
                <a:solidFill>
                  <a:srgbClr val="000000"/>
                </a:solidFill>
              </a:rPr>
              <a:t> S=70</a:t>
            </a:r>
            <a:r>
              <a:rPr lang="el-GR" sz="1400" dirty="0" smtClean="0">
                <a:solidFill>
                  <a:srgbClr val="000000"/>
                </a:solidFill>
              </a:rPr>
              <a:t>±</a:t>
            </a:r>
            <a:r>
              <a:rPr lang="en-US" sz="1400" dirty="0" smtClean="0">
                <a:solidFill>
                  <a:srgbClr val="000000"/>
                </a:solidFill>
              </a:rPr>
              <a:t>10</a:t>
            </a:r>
          </a:p>
          <a:p>
            <a:pPr lvl="1" eaLnBrk="1" hangingPunct="1">
              <a:spcBef>
                <a:spcPts val="300"/>
              </a:spcBef>
              <a:spcAft>
                <a:spcPts val="300"/>
              </a:spcAft>
              <a:buClrTx/>
              <a:buFontTx/>
              <a:buNone/>
            </a:pPr>
            <a:r>
              <a:rPr lang="en-US" sz="1400" b="1" dirty="0" smtClean="0">
                <a:solidFill>
                  <a:srgbClr val="000000"/>
                </a:solidFill>
              </a:rPr>
              <a:t>CR Konica </a:t>
            </a:r>
            <a:r>
              <a:rPr lang="en-US" sz="1400" b="1" dirty="0" err="1" smtClean="0">
                <a:solidFill>
                  <a:srgbClr val="000000"/>
                </a:solidFill>
              </a:rPr>
              <a:t>Regius</a:t>
            </a:r>
            <a:r>
              <a:rPr lang="en-US" sz="1400" b="1" dirty="0" smtClean="0">
                <a:solidFill>
                  <a:srgbClr val="000000"/>
                </a:solidFill>
              </a:rPr>
              <a:t> 190</a:t>
            </a:r>
            <a:r>
              <a:rPr lang="en-US" sz="1400" dirty="0" smtClean="0">
                <a:solidFill>
                  <a:srgbClr val="000000"/>
                </a:solidFill>
              </a:rPr>
              <a:t>:</a:t>
            </a:r>
            <a:r>
              <a:rPr lang="el-GR" sz="1400" dirty="0" smtClean="0">
                <a:solidFill>
                  <a:srgbClr val="000000"/>
                </a:solidFill>
              </a:rPr>
              <a:t> S=175±25</a:t>
            </a:r>
            <a:endParaRPr lang="en-US" sz="1400" dirty="0" smtClean="0">
              <a:solidFill>
                <a:srgbClr val="000000"/>
              </a:solidFill>
            </a:endParaRPr>
          </a:p>
          <a:p>
            <a:pPr lvl="1" eaLnBrk="1" hangingPunct="1">
              <a:spcBef>
                <a:spcPct val="0"/>
              </a:spcBef>
              <a:buClrTx/>
              <a:buFontTx/>
              <a:buNone/>
            </a:pPr>
            <a:endParaRPr lang="el-GR" sz="800" dirty="0" smtClean="0">
              <a:solidFill>
                <a:srgbClr val="000000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q"/>
            </a:pPr>
            <a:r>
              <a:rPr lang="el-GR" sz="1600" b="1" u="sng" dirty="0" smtClean="0">
                <a:solidFill>
                  <a:srgbClr val="660066"/>
                </a:solidFill>
              </a:rPr>
              <a:t>Επίσης πρέπει να ελεγχθεί η </a:t>
            </a:r>
            <a:r>
              <a:rPr lang="el-GR" sz="1600" b="1" u="sng" dirty="0" err="1" smtClean="0">
                <a:solidFill>
                  <a:srgbClr val="660066"/>
                </a:solidFill>
              </a:rPr>
              <a:t>επαναληψιμότητα</a:t>
            </a:r>
            <a:r>
              <a:rPr lang="el-GR" sz="1600" b="1" u="sng" dirty="0" smtClean="0">
                <a:solidFill>
                  <a:srgbClr val="660066"/>
                </a:solidFill>
              </a:rPr>
              <a:t> (</a:t>
            </a:r>
            <a:r>
              <a:rPr lang="en-US" sz="1600" b="1" u="sng" dirty="0" smtClean="0">
                <a:solidFill>
                  <a:srgbClr val="660066"/>
                </a:solidFill>
              </a:rPr>
              <a:t>EUREF </a:t>
            </a:r>
            <a:r>
              <a:rPr lang="el-GR" sz="1600" b="1" u="sng" dirty="0" smtClean="0">
                <a:solidFill>
                  <a:srgbClr val="660066"/>
                </a:solidFill>
              </a:rPr>
              <a:t>≤5%, </a:t>
            </a:r>
            <a:r>
              <a:rPr lang="en-US" sz="1600" b="1" u="sng" dirty="0" smtClean="0">
                <a:solidFill>
                  <a:srgbClr val="660066"/>
                </a:solidFill>
              </a:rPr>
              <a:t>desirable </a:t>
            </a:r>
            <a:r>
              <a:rPr lang="el-GR" sz="1600" b="1" u="sng" dirty="0" smtClean="0">
                <a:solidFill>
                  <a:srgbClr val="660066"/>
                </a:solidFill>
              </a:rPr>
              <a:t>≤</a:t>
            </a:r>
            <a:r>
              <a:rPr lang="en-US" sz="1600" b="1" u="sng" dirty="0" smtClean="0">
                <a:solidFill>
                  <a:srgbClr val="660066"/>
                </a:solidFill>
              </a:rPr>
              <a:t>2</a:t>
            </a:r>
            <a:r>
              <a:rPr lang="el-GR" sz="1600" b="1" u="sng" dirty="0" smtClean="0">
                <a:solidFill>
                  <a:srgbClr val="660066"/>
                </a:solidFill>
              </a:rPr>
              <a:t>%</a:t>
            </a:r>
            <a:r>
              <a:rPr lang="en-US" sz="1600" b="1" u="sng" dirty="0" smtClean="0">
                <a:solidFill>
                  <a:srgbClr val="660066"/>
                </a:solidFill>
              </a:rPr>
              <a:t>)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Char char="q"/>
            </a:pPr>
            <a:r>
              <a:rPr lang="en-US" sz="1400" b="1" dirty="0" smtClean="0">
                <a:solidFill>
                  <a:srgbClr val="660066"/>
                </a:solidFill>
              </a:rPr>
              <a:t>… </a:t>
            </a:r>
            <a:r>
              <a:rPr lang="el-GR" sz="1400" b="1" dirty="0" smtClean="0">
                <a:solidFill>
                  <a:srgbClr val="660066"/>
                </a:solidFill>
              </a:rPr>
              <a:t>αλλά και η «ΟΠ αναφοράς» με διαφορετικά πρωτόκολλα έκθεσης (</a:t>
            </a:r>
            <a:r>
              <a:rPr lang="en-US" sz="1400" b="1" dirty="0" smtClean="0">
                <a:solidFill>
                  <a:srgbClr val="660066"/>
                </a:solidFill>
              </a:rPr>
              <a:t>Auto Filter, </a:t>
            </a:r>
            <a:r>
              <a:rPr lang="el-GR" sz="1400" b="1" dirty="0" smtClean="0">
                <a:solidFill>
                  <a:srgbClr val="660066"/>
                </a:solidFill>
              </a:rPr>
              <a:t>Α</a:t>
            </a:r>
            <a:r>
              <a:rPr lang="en-US" sz="1400" b="1" dirty="0" err="1" smtClean="0">
                <a:solidFill>
                  <a:srgbClr val="660066"/>
                </a:solidFill>
              </a:rPr>
              <a:t>uto</a:t>
            </a:r>
            <a:r>
              <a:rPr lang="en-US" sz="1400" b="1" dirty="0" smtClean="0">
                <a:solidFill>
                  <a:srgbClr val="660066"/>
                </a:solidFill>
              </a:rPr>
              <a:t> </a:t>
            </a:r>
            <a:r>
              <a:rPr lang="en-US" sz="1400" b="1" dirty="0" err="1" smtClean="0">
                <a:solidFill>
                  <a:srgbClr val="660066"/>
                </a:solidFill>
              </a:rPr>
              <a:t>mAs</a:t>
            </a:r>
            <a:r>
              <a:rPr lang="en-US" sz="1400" b="1" dirty="0" smtClean="0">
                <a:solidFill>
                  <a:srgbClr val="660066"/>
                </a:solidFill>
              </a:rPr>
              <a:t> </a:t>
            </a:r>
            <a:r>
              <a:rPr lang="el-GR" sz="1400" b="1" dirty="0" smtClean="0">
                <a:solidFill>
                  <a:srgbClr val="660066"/>
                </a:solidFill>
              </a:rPr>
              <a:t>κλπ</a:t>
            </a:r>
            <a:r>
              <a:rPr lang="en-US" sz="1400" b="1" dirty="0" smtClean="0">
                <a:solidFill>
                  <a:srgbClr val="660066"/>
                </a:solidFill>
              </a:rPr>
              <a:t>)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6899380D-6AB7-4B70-B4E0-D4B0FBFB52E7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12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2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28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28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6285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6285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28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6285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6285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285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901700" y="182563"/>
            <a:ext cx="8054975" cy="474662"/>
          </a:xfrm>
        </p:spPr>
        <p:txBody>
          <a:bodyPr/>
          <a:lstStyle/>
          <a:p>
            <a:pPr algn="ctr" eaLnBrk="1" hangingPunct="1"/>
            <a:r>
              <a:rPr lang="en-US" sz="2400" dirty="0" smtClean="0">
                <a:latin typeface="Times New Roman" pitchFamily="18" charset="0"/>
              </a:rPr>
              <a:t>C</a:t>
            </a:r>
            <a:r>
              <a:rPr lang="el-GR" sz="2400" dirty="0" smtClean="0">
                <a:latin typeface="Times New Roman" pitchFamily="18" charset="0"/>
              </a:rPr>
              <a:t>2. Βήμα </a:t>
            </a:r>
            <a:r>
              <a:rPr lang="en-US" sz="2400" dirty="0" smtClean="0">
                <a:latin typeface="Times New Roman" pitchFamily="18" charset="0"/>
              </a:rPr>
              <a:t>“</a:t>
            </a:r>
            <a:r>
              <a:rPr lang="el-GR" sz="2400" dirty="0" smtClean="0">
                <a:latin typeface="Times New Roman" pitchFamily="18" charset="0"/>
              </a:rPr>
              <a:t>ΟΠ</a:t>
            </a:r>
            <a:r>
              <a:rPr lang="en-US" sz="2400" dirty="0" smtClean="0">
                <a:latin typeface="Times New Roman" pitchFamily="18" charset="0"/>
              </a:rPr>
              <a:t>”</a:t>
            </a:r>
            <a:r>
              <a:rPr lang="el-GR" sz="2400" dirty="0" smtClean="0">
                <a:latin typeface="Times New Roman" pitchFamily="18" charset="0"/>
              </a:rPr>
              <a:t>, </a:t>
            </a:r>
            <a:r>
              <a:rPr lang="en-US" sz="2400" dirty="0" smtClean="0">
                <a:latin typeface="Times New Roman" pitchFamily="18" charset="0"/>
              </a:rPr>
              <a:t>C</a:t>
            </a:r>
            <a:r>
              <a:rPr lang="el-GR" sz="2400" dirty="0" smtClean="0">
                <a:latin typeface="Times New Roman" pitchFamily="18" charset="0"/>
              </a:rPr>
              <a:t>3-</a:t>
            </a:r>
            <a:r>
              <a:rPr lang="en-US" sz="2400" dirty="0" smtClean="0">
                <a:latin typeface="Times New Roman" pitchFamily="18" charset="0"/>
              </a:rPr>
              <a:t>C</a:t>
            </a:r>
            <a:r>
              <a:rPr lang="el-GR" sz="2400" dirty="0" smtClean="0">
                <a:latin typeface="Times New Roman" pitchFamily="18" charset="0"/>
              </a:rPr>
              <a:t>4. Μεταβολή </a:t>
            </a:r>
            <a:r>
              <a:rPr lang="en-US" sz="2400" dirty="0" smtClean="0">
                <a:latin typeface="Times New Roman" pitchFamily="18" charset="0"/>
              </a:rPr>
              <a:t>“</a:t>
            </a:r>
            <a:r>
              <a:rPr lang="el-GR" sz="2400" dirty="0" smtClean="0">
                <a:latin typeface="Times New Roman" pitchFamily="18" charset="0"/>
              </a:rPr>
              <a:t>ΟΠ</a:t>
            </a:r>
            <a:r>
              <a:rPr lang="en-US" sz="2400" dirty="0" smtClean="0">
                <a:latin typeface="Times New Roman" pitchFamily="18" charset="0"/>
              </a:rPr>
              <a:t>”</a:t>
            </a:r>
            <a:r>
              <a:rPr lang="el-GR" sz="2400" dirty="0" smtClean="0">
                <a:latin typeface="Times New Roman" pitchFamily="18" charset="0"/>
              </a:rPr>
              <a:t> με </a:t>
            </a:r>
            <a:r>
              <a:rPr lang="en-US" sz="2400" dirty="0" smtClean="0">
                <a:latin typeface="Times New Roman" pitchFamily="18" charset="0"/>
              </a:rPr>
              <a:t>kV &amp; CBT</a:t>
            </a:r>
            <a:endParaRPr lang="el-GR" sz="2400" dirty="0" smtClean="0">
              <a:latin typeface="Times New Roman" pitchFamily="18" charset="0"/>
            </a:endParaRP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Μέτρηση της μεταβολής της </a:t>
            </a:r>
            <a:r>
              <a:rPr lang="el-GR" sz="1600" b="1" dirty="0">
                <a:solidFill>
                  <a:srgbClr val="000000"/>
                </a:solidFill>
              </a:rPr>
              <a:t>ΟΠ</a:t>
            </a:r>
            <a:r>
              <a:rPr lang="en-US" sz="1600" b="1" dirty="0">
                <a:solidFill>
                  <a:srgbClr val="000000"/>
                </a:solidFill>
              </a:rPr>
              <a:t> </a:t>
            </a:r>
            <a:r>
              <a:rPr lang="el-GR" sz="1600" b="1" dirty="0">
                <a:solidFill>
                  <a:srgbClr val="000000"/>
                </a:solidFill>
              </a:rPr>
              <a:t>για </a:t>
            </a:r>
            <a:r>
              <a:rPr lang="el-GR" sz="1600" b="1" dirty="0" smtClean="0">
                <a:solidFill>
                  <a:srgbClr val="000000"/>
                </a:solidFill>
              </a:rPr>
              <a:t>διαφορετικές επιλογές «αμαύρωσης».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τριμηνιαίος (</a:t>
            </a:r>
            <a:r>
              <a:rPr lang="en-US" sz="1600" dirty="0" smtClean="0">
                <a:solidFill>
                  <a:srgbClr val="001933"/>
                </a:solidFill>
              </a:rPr>
              <a:t>EEAE</a:t>
            </a:r>
            <a:r>
              <a:rPr lang="el-GR" sz="1600" dirty="0" smtClean="0">
                <a:solidFill>
                  <a:srgbClr val="001933"/>
                </a:solidFill>
              </a:rPr>
              <a:t> Χ-2, Χ-3</a:t>
            </a:r>
            <a:r>
              <a:rPr lang="en-US" sz="1600" dirty="0" smtClean="0">
                <a:solidFill>
                  <a:srgbClr val="001933"/>
                </a:solidFill>
              </a:rPr>
              <a:t>), </a:t>
            </a:r>
            <a:r>
              <a:rPr lang="el-GR" sz="1600" dirty="0" smtClean="0">
                <a:solidFill>
                  <a:srgbClr val="001933"/>
                </a:solidFill>
              </a:rPr>
              <a:t>ετήσιος</a:t>
            </a:r>
            <a:r>
              <a:rPr lang="en-US" sz="1600" dirty="0" smtClean="0">
                <a:solidFill>
                  <a:srgbClr val="001933"/>
                </a:solidFill>
              </a:rPr>
              <a:t> X-1 </a:t>
            </a:r>
            <a:r>
              <a:rPr lang="el-GR" sz="1600" dirty="0" smtClean="0">
                <a:solidFill>
                  <a:srgbClr val="001933"/>
                </a:solidFill>
              </a:rPr>
              <a:t>(ΕΕΑΕ)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διενεργούνται εκθέσεις με 28 </a:t>
            </a:r>
            <a:r>
              <a:rPr lang="en-US" sz="1600" dirty="0" smtClean="0">
                <a:solidFill>
                  <a:srgbClr val="001933"/>
                </a:solidFill>
              </a:rPr>
              <a:t>kV</a:t>
            </a:r>
            <a:r>
              <a:rPr lang="el-GR" sz="1600" dirty="0" smtClean="0">
                <a:solidFill>
                  <a:srgbClr val="001933"/>
                </a:solidFill>
              </a:rPr>
              <a:t> και επιλογές -3,-2, -1, 0,+1,+2,+3</a:t>
            </a: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l-GR" sz="1600" b="1" dirty="0" smtClean="0">
                <a:solidFill>
                  <a:srgbClr val="FF00FF"/>
                </a:solidFill>
              </a:rPr>
              <a:t>Για φιλμ: </a:t>
            </a:r>
            <a:r>
              <a:rPr lang="el-GR" sz="2000" b="1" dirty="0" smtClean="0">
                <a:solidFill>
                  <a:srgbClr val="FF00FF"/>
                </a:solidFill>
              </a:rPr>
              <a:t>Δ</a:t>
            </a:r>
            <a:r>
              <a:rPr lang="el-GR" sz="1600" dirty="0" smtClean="0">
                <a:solidFill>
                  <a:srgbClr val="FF00FF"/>
                </a:solidFill>
              </a:rPr>
              <a:t>ΟΠ=0.1-0.2 ανά βήμα</a:t>
            </a:r>
            <a:r>
              <a:rPr lang="en-US" sz="1600" dirty="0" smtClean="0">
                <a:solidFill>
                  <a:srgbClr val="FF00FF"/>
                </a:solidFill>
              </a:rPr>
              <a:t>. </a:t>
            </a:r>
            <a:r>
              <a:rPr lang="el-GR" sz="1600" dirty="0" smtClean="0">
                <a:solidFill>
                  <a:srgbClr val="FF00FF"/>
                </a:solidFill>
              </a:rPr>
              <a:t>  </a:t>
            </a:r>
            <a:endParaRPr lang="en-US" sz="1600" dirty="0" smtClean="0">
              <a:solidFill>
                <a:srgbClr val="FF00FF"/>
              </a:solidFill>
            </a:endParaRPr>
          </a:p>
          <a:p>
            <a:pPr marL="0" indent="0" algn="just" eaLnBrk="1" hangingPunct="1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1600" dirty="0">
                <a:solidFill>
                  <a:srgbClr val="000000"/>
                </a:solidFill>
              </a:rPr>
              <a:t>	</a:t>
            </a:r>
            <a:r>
              <a:rPr lang="el-GR" sz="1600" b="1" dirty="0" smtClean="0">
                <a:solidFill>
                  <a:srgbClr val="6600CC"/>
                </a:solidFill>
              </a:rPr>
              <a:t>Για </a:t>
            </a:r>
            <a:r>
              <a:rPr lang="en-US" sz="1600" b="1" dirty="0" smtClean="0">
                <a:solidFill>
                  <a:srgbClr val="6600CC"/>
                </a:solidFill>
              </a:rPr>
              <a:t>DR </a:t>
            </a:r>
            <a:r>
              <a:rPr lang="el-GR" sz="1600" b="1" dirty="0" smtClean="0">
                <a:solidFill>
                  <a:srgbClr val="6600CC"/>
                </a:solidFill>
              </a:rPr>
              <a:t>και </a:t>
            </a:r>
            <a:r>
              <a:rPr lang="en-US" sz="1600" b="1" dirty="0" smtClean="0">
                <a:solidFill>
                  <a:srgbClr val="6600CC"/>
                </a:solidFill>
              </a:rPr>
              <a:t>CR ?  </a:t>
            </a:r>
            <a:r>
              <a:rPr lang="el-GR" sz="1600" b="1" dirty="0" smtClean="0">
                <a:solidFill>
                  <a:srgbClr val="6600CC"/>
                </a:solidFill>
              </a:rPr>
              <a:t>………</a:t>
            </a:r>
          </a:p>
          <a:p>
            <a:pPr lvl="1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Char char="§"/>
            </a:pPr>
            <a:r>
              <a:rPr lang="el-GR" sz="1600" b="1" dirty="0" smtClean="0">
                <a:solidFill>
                  <a:srgbClr val="6600CC"/>
                </a:solidFill>
              </a:rPr>
              <a:t>~10%-20% </a:t>
            </a:r>
            <a:r>
              <a:rPr lang="en-US" sz="1600" b="1" dirty="0" err="1" smtClean="0">
                <a:solidFill>
                  <a:srgbClr val="6600CC"/>
                </a:solidFill>
              </a:rPr>
              <a:t>mAs</a:t>
            </a:r>
            <a:r>
              <a:rPr lang="en-US" sz="1600" b="1" dirty="0" smtClean="0">
                <a:solidFill>
                  <a:srgbClr val="6600CC"/>
                </a:solidFill>
              </a:rPr>
              <a:t> </a:t>
            </a:r>
            <a:r>
              <a:rPr lang="el-GR" sz="1600" b="1" dirty="0" smtClean="0">
                <a:solidFill>
                  <a:srgbClr val="6600CC"/>
                </a:solidFill>
              </a:rPr>
              <a:t>ανάλογα </a:t>
            </a:r>
            <a:r>
              <a:rPr lang="el-GR" sz="1600" b="1" dirty="0" smtClean="0">
                <a:solidFill>
                  <a:srgbClr val="6600CC"/>
                </a:solidFill>
              </a:rPr>
              <a:t>με τον αριθμό των βημάτων </a:t>
            </a:r>
            <a:endParaRPr lang="en-US" sz="1600" b="1" dirty="0" smtClean="0">
              <a:solidFill>
                <a:srgbClr val="6600CC"/>
              </a:solidFill>
            </a:endParaRPr>
          </a:p>
          <a:p>
            <a:pPr marL="265113" indent="-265113" algn="ctr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</a:pPr>
            <a:endParaRPr lang="el-GR" sz="1600" dirty="0" smtClean="0">
              <a:solidFill>
                <a:srgbClr val="001933"/>
              </a:solidFill>
            </a:endParaRPr>
          </a:p>
          <a:p>
            <a:pPr marL="265113" indent="-265113" algn="ctr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</a:pPr>
            <a:r>
              <a:rPr lang="en-US" sz="1600" dirty="0" smtClean="0">
                <a:solidFill>
                  <a:srgbClr val="001933"/>
                </a:solidFill>
              </a:rPr>
              <a:t>--------------------</a:t>
            </a:r>
            <a:endParaRPr lang="el-GR" sz="1600" dirty="0" smtClean="0">
              <a:solidFill>
                <a:srgbClr val="001933"/>
              </a:solidFill>
            </a:endParaRPr>
          </a:p>
          <a:p>
            <a:pPr marL="265113" indent="-265113" algn="ctr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</a:pP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Μέτρηση της μεταβολής της </a:t>
            </a:r>
            <a:r>
              <a:rPr lang="en-US" sz="1600" b="1" dirty="0" smtClean="0">
                <a:solidFill>
                  <a:srgbClr val="000000"/>
                </a:solidFill>
              </a:rPr>
              <a:t>“</a:t>
            </a:r>
            <a:r>
              <a:rPr lang="el-GR" sz="1600" b="1" dirty="0" smtClean="0">
                <a:solidFill>
                  <a:srgbClr val="000000"/>
                </a:solidFill>
              </a:rPr>
              <a:t>ΟΠ</a:t>
            </a:r>
            <a:r>
              <a:rPr lang="en-US" sz="1600" b="1" dirty="0" smtClean="0">
                <a:solidFill>
                  <a:srgbClr val="000000"/>
                </a:solidFill>
              </a:rPr>
              <a:t>” </a:t>
            </a:r>
            <a:r>
              <a:rPr lang="el-GR" sz="1400" b="1" dirty="0" smtClean="0">
                <a:solidFill>
                  <a:srgbClr val="000000"/>
                </a:solidFill>
              </a:rPr>
              <a:t>για διαφορετικά </a:t>
            </a:r>
            <a:r>
              <a:rPr lang="en-US" sz="1400" b="1" dirty="0" smtClean="0">
                <a:solidFill>
                  <a:srgbClr val="000000"/>
                </a:solidFill>
              </a:rPr>
              <a:t>kV</a:t>
            </a:r>
            <a:r>
              <a:rPr lang="el-GR" sz="1400" b="1" dirty="0" smtClean="0">
                <a:solidFill>
                  <a:srgbClr val="000000"/>
                </a:solidFill>
              </a:rPr>
              <a:t> </a:t>
            </a:r>
            <a:r>
              <a:rPr lang="el-GR" sz="1400" b="1" dirty="0">
                <a:solidFill>
                  <a:srgbClr val="000000"/>
                </a:solidFill>
              </a:rPr>
              <a:t>και πάχη μαστού </a:t>
            </a:r>
            <a:r>
              <a:rPr lang="en-US" sz="1400" b="1" dirty="0" smtClean="0">
                <a:solidFill>
                  <a:srgbClr val="000000"/>
                </a:solidFill>
              </a:rPr>
              <a:t>(CBT)</a:t>
            </a:r>
            <a:r>
              <a:rPr lang="en-US" sz="1600" b="1" dirty="0" smtClean="0">
                <a:solidFill>
                  <a:srgbClr val="000000"/>
                </a:solidFill>
              </a:rPr>
              <a:t>.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τριμηνιαίος (</a:t>
            </a:r>
            <a:r>
              <a:rPr lang="en-US" sz="1600" dirty="0" smtClean="0">
                <a:solidFill>
                  <a:srgbClr val="001933"/>
                </a:solidFill>
              </a:rPr>
              <a:t>EEAE</a:t>
            </a:r>
            <a:r>
              <a:rPr lang="el-GR" sz="1600" dirty="0" smtClean="0">
                <a:solidFill>
                  <a:srgbClr val="001933"/>
                </a:solidFill>
              </a:rPr>
              <a:t> Χ-2, Χ-3</a:t>
            </a:r>
            <a:r>
              <a:rPr lang="en-US" sz="1600" dirty="0" smtClean="0">
                <a:solidFill>
                  <a:srgbClr val="001933"/>
                </a:solidFill>
              </a:rPr>
              <a:t>), </a:t>
            </a:r>
            <a:r>
              <a:rPr lang="el-GR" sz="1600" dirty="0" smtClean="0">
                <a:solidFill>
                  <a:srgbClr val="001933"/>
                </a:solidFill>
              </a:rPr>
              <a:t>εξαμηνιαίος</a:t>
            </a:r>
            <a:r>
              <a:rPr lang="en-US" sz="1600" dirty="0" smtClean="0">
                <a:solidFill>
                  <a:srgbClr val="001933"/>
                </a:solidFill>
              </a:rPr>
              <a:t> X-1 </a:t>
            </a:r>
            <a:r>
              <a:rPr lang="el-GR" sz="1600" dirty="0" smtClean="0">
                <a:solidFill>
                  <a:srgbClr val="001933"/>
                </a:solidFill>
              </a:rPr>
              <a:t>(ΕΕΑΕ)</a:t>
            </a: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α)</a:t>
            </a:r>
            <a:r>
              <a:rPr lang="el-GR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Διενεργούνται </a:t>
            </a:r>
            <a:r>
              <a:rPr lang="el-GR" sz="1600" dirty="0">
                <a:solidFill>
                  <a:srgbClr val="001933"/>
                </a:solidFill>
              </a:rPr>
              <a:t>εκθέσεις με 28 </a:t>
            </a:r>
            <a:r>
              <a:rPr lang="en-US" sz="1600" dirty="0">
                <a:solidFill>
                  <a:srgbClr val="001933"/>
                </a:solidFill>
              </a:rPr>
              <a:t>kV</a:t>
            </a:r>
            <a:r>
              <a:rPr lang="el-GR" sz="1600" dirty="0">
                <a:solidFill>
                  <a:srgbClr val="001933"/>
                </a:solidFill>
              </a:rPr>
              <a:t>, με διαφορετικά πάχη </a:t>
            </a:r>
            <a:r>
              <a:rPr lang="en-US" sz="1600" dirty="0">
                <a:solidFill>
                  <a:srgbClr val="001933"/>
                </a:solidFill>
              </a:rPr>
              <a:t>PMMA </a:t>
            </a:r>
            <a:r>
              <a:rPr lang="en-US" sz="1600" dirty="0">
                <a:solidFill>
                  <a:srgbClr val="000000"/>
                </a:solidFill>
              </a:rPr>
              <a:t>(2, 4, 6 cm</a:t>
            </a:r>
            <a:r>
              <a:rPr lang="el-GR" sz="1600" dirty="0">
                <a:solidFill>
                  <a:srgbClr val="000000"/>
                </a:solidFill>
              </a:rPr>
              <a:t>) </a:t>
            </a:r>
            <a:endParaRPr lang="el-GR" sz="1600" dirty="0" smtClean="0">
              <a:solidFill>
                <a:srgbClr val="000000"/>
              </a:solidFill>
            </a:endParaRPr>
          </a:p>
          <a:p>
            <a:pPr marL="0" indent="0" algn="just" eaLnBrk="1" hangingPunct="1">
              <a:spcBef>
                <a:spcPts val="300"/>
              </a:spcBef>
              <a:spcAft>
                <a:spcPts val="300"/>
              </a:spcAft>
              <a:buNone/>
            </a:pPr>
            <a:r>
              <a:rPr lang="el-GR" sz="1400" dirty="0">
                <a:solidFill>
                  <a:srgbClr val="000000"/>
                </a:solidFill>
              </a:rPr>
              <a:t>	 </a:t>
            </a:r>
            <a:r>
              <a:rPr lang="el-GR" sz="1400" dirty="0" smtClean="0">
                <a:solidFill>
                  <a:srgbClr val="000000"/>
                </a:solidFill>
              </a:rPr>
              <a:t>     </a:t>
            </a:r>
            <a:r>
              <a:rPr lang="el-GR" sz="1600" dirty="0" smtClean="0">
                <a:solidFill>
                  <a:srgbClr val="000000"/>
                </a:solidFill>
              </a:rPr>
              <a:t>β) </a:t>
            </a:r>
            <a:r>
              <a:rPr lang="el-GR" sz="1500" dirty="0" smtClean="0">
                <a:solidFill>
                  <a:srgbClr val="001933"/>
                </a:solidFill>
              </a:rPr>
              <a:t>Με </a:t>
            </a:r>
            <a:r>
              <a:rPr lang="el-GR" sz="1500" dirty="0" smtClean="0">
                <a:solidFill>
                  <a:srgbClr val="001933"/>
                </a:solidFill>
              </a:rPr>
              <a:t>πάχος ομοιώματος </a:t>
            </a:r>
            <a:r>
              <a:rPr lang="en-US" sz="1500" dirty="0" smtClean="0">
                <a:solidFill>
                  <a:srgbClr val="001933"/>
                </a:solidFill>
              </a:rPr>
              <a:t>4 cm</a:t>
            </a:r>
            <a:r>
              <a:rPr lang="el-GR" sz="1500" dirty="0" smtClean="0">
                <a:solidFill>
                  <a:srgbClr val="001933"/>
                </a:solidFill>
              </a:rPr>
              <a:t> </a:t>
            </a:r>
            <a:r>
              <a:rPr lang="el-GR" sz="1500" dirty="0" smtClean="0">
                <a:solidFill>
                  <a:srgbClr val="001933"/>
                </a:solidFill>
              </a:rPr>
              <a:t>διενεργούνται </a:t>
            </a:r>
            <a:r>
              <a:rPr lang="el-GR" sz="1500" dirty="0" smtClean="0">
                <a:solidFill>
                  <a:srgbClr val="001933"/>
                </a:solidFill>
              </a:rPr>
              <a:t>εκθέσεις με 2</a:t>
            </a:r>
            <a:r>
              <a:rPr lang="en-US" sz="1500" dirty="0" smtClean="0">
                <a:solidFill>
                  <a:srgbClr val="001933"/>
                </a:solidFill>
              </a:rPr>
              <a:t>5, 27, 28 &amp; 30</a:t>
            </a:r>
            <a:r>
              <a:rPr lang="el-GR" sz="1500" dirty="0" smtClean="0">
                <a:solidFill>
                  <a:srgbClr val="001933"/>
                </a:solidFill>
              </a:rPr>
              <a:t> </a:t>
            </a:r>
            <a:r>
              <a:rPr lang="el-GR" sz="1500" dirty="0" err="1" smtClean="0">
                <a:solidFill>
                  <a:srgbClr val="001933"/>
                </a:solidFill>
              </a:rPr>
              <a:t>kV</a:t>
            </a:r>
            <a:endParaRPr lang="en-US" sz="1500" dirty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l-GR" sz="1600" b="1" dirty="0" smtClean="0">
                <a:solidFill>
                  <a:srgbClr val="FF00FF"/>
                </a:solidFill>
              </a:rPr>
              <a:t>Για φιλμ:</a:t>
            </a:r>
            <a:r>
              <a:rPr lang="el-GR" sz="1600" dirty="0" smtClean="0">
                <a:solidFill>
                  <a:srgbClr val="FF00FF"/>
                </a:solidFill>
              </a:rPr>
              <a:t> </a:t>
            </a:r>
            <a:r>
              <a:rPr lang="en-US" sz="1600" dirty="0" smtClean="0">
                <a:solidFill>
                  <a:srgbClr val="FF00FF"/>
                </a:solidFill>
              </a:rPr>
              <a:t>  </a:t>
            </a:r>
            <a:r>
              <a:rPr lang="el-GR" sz="2000" b="1" dirty="0" smtClean="0">
                <a:solidFill>
                  <a:srgbClr val="FF00FF"/>
                </a:solidFill>
              </a:rPr>
              <a:t>Δ</a:t>
            </a:r>
            <a:r>
              <a:rPr lang="el-GR" sz="1600" dirty="0" smtClean="0">
                <a:solidFill>
                  <a:srgbClr val="FF00FF"/>
                </a:solidFill>
              </a:rPr>
              <a:t>ΟΠ</a:t>
            </a:r>
            <a:r>
              <a:rPr lang="en-US" sz="1600" dirty="0" smtClean="0">
                <a:solidFill>
                  <a:srgbClr val="FF00FF"/>
                </a:solidFill>
              </a:rPr>
              <a:t> </a:t>
            </a:r>
            <a:r>
              <a:rPr lang="el-GR" sz="1600" dirty="0" smtClean="0">
                <a:solidFill>
                  <a:srgbClr val="FF00FF"/>
                </a:solidFill>
              </a:rPr>
              <a:t>≤ 0.15 ανά </a:t>
            </a:r>
            <a:r>
              <a:rPr lang="en-US" sz="1600" dirty="0" smtClean="0">
                <a:solidFill>
                  <a:srgbClr val="FF00FF"/>
                </a:solidFill>
              </a:rPr>
              <a:t>cm PMMA 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Font typeface="Wingdings" pitchFamily="2" charset="2"/>
              <a:buNone/>
            </a:pPr>
            <a:r>
              <a:rPr lang="en-US" sz="2000" dirty="0" smtClean="0">
                <a:solidFill>
                  <a:srgbClr val="FF00FF"/>
                </a:solidFill>
              </a:rPr>
              <a:t>			</a:t>
            </a:r>
            <a:r>
              <a:rPr lang="el-GR" sz="2000" b="1" dirty="0" smtClean="0">
                <a:solidFill>
                  <a:srgbClr val="FF00FF"/>
                </a:solidFill>
              </a:rPr>
              <a:t>Δ</a:t>
            </a:r>
            <a:r>
              <a:rPr lang="el-GR" sz="1600" dirty="0" smtClean="0">
                <a:solidFill>
                  <a:srgbClr val="FF00FF"/>
                </a:solidFill>
              </a:rPr>
              <a:t>ΟΠ</a:t>
            </a:r>
            <a:r>
              <a:rPr lang="en-US" sz="1600" dirty="0" smtClean="0">
                <a:solidFill>
                  <a:srgbClr val="FF00FF"/>
                </a:solidFill>
              </a:rPr>
              <a:t> </a:t>
            </a:r>
            <a:r>
              <a:rPr lang="el-GR" sz="1600" dirty="0" smtClean="0">
                <a:solidFill>
                  <a:srgbClr val="FF00FF"/>
                </a:solidFill>
              </a:rPr>
              <a:t>≤ </a:t>
            </a:r>
            <a:r>
              <a:rPr lang="en-US" sz="1600" dirty="0" smtClean="0">
                <a:solidFill>
                  <a:srgbClr val="FF00FF"/>
                </a:solidFill>
              </a:rPr>
              <a:t>20%</a:t>
            </a:r>
            <a:r>
              <a:rPr lang="el-GR" sz="1600" dirty="0" smtClean="0">
                <a:solidFill>
                  <a:srgbClr val="FF00FF"/>
                </a:solidFill>
              </a:rPr>
              <a:t> ανά </a:t>
            </a:r>
            <a:r>
              <a:rPr lang="en-US" sz="1600" dirty="0" smtClean="0">
                <a:solidFill>
                  <a:srgbClr val="FF00FF"/>
                </a:solidFill>
              </a:rPr>
              <a:t>kV</a:t>
            </a:r>
          </a:p>
          <a:p>
            <a:pPr marL="265113" indent="-265113" algn="just" eaLnBrk="1" hangingPunct="1">
              <a:spcBef>
                <a:spcPts val="300"/>
              </a:spcBef>
              <a:spcAft>
                <a:spcPts val="300"/>
              </a:spcAft>
              <a:buNone/>
            </a:pPr>
            <a:r>
              <a:rPr lang="en-US" sz="1600" dirty="0" smtClean="0">
                <a:solidFill>
                  <a:srgbClr val="000000"/>
                </a:solidFill>
              </a:rPr>
              <a:t>                 </a:t>
            </a:r>
            <a:r>
              <a:rPr lang="en-US" sz="1800" b="1" dirty="0" smtClean="0">
                <a:solidFill>
                  <a:srgbClr val="000000"/>
                </a:solidFill>
              </a:rPr>
              <a:t>                 </a:t>
            </a:r>
            <a:r>
              <a:rPr lang="el-GR" sz="1800" b="1" dirty="0" smtClean="0">
                <a:solidFill>
                  <a:srgbClr val="6600CC"/>
                </a:solidFill>
              </a:rPr>
              <a:t>Για </a:t>
            </a:r>
            <a:r>
              <a:rPr lang="en-US" sz="1800" b="1" dirty="0" smtClean="0">
                <a:solidFill>
                  <a:srgbClr val="6600CC"/>
                </a:solidFill>
              </a:rPr>
              <a:t>DR </a:t>
            </a:r>
            <a:r>
              <a:rPr lang="el-GR" sz="1800" b="1" dirty="0" smtClean="0">
                <a:solidFill>
                  <a:srgbClr val="6600CC"/>
                </a:solidFill>
              </a:rPr>
              <a:t>και </a:t>
            </a:r>
            <a:r>
              <a:rPr lang="en-US" sz="1800" b="1" dirty="0" smtClean="0">
                <a:solidFill>
                  <a:srgbClr val="6600CC"/>
                </a:solidFill>
              </a:rPr>
              <a:t>CR ?  </a:t>
            </a:r>
            <a:r>
              <a:rPr lang="el-GR" sz="1800" b="1" dirty="0" smtClean="0">
                <a:solidFill>
                  <a:srgbClr val="6600CC"/>
                </a:solidFill>
              </a:rPr>
              <a:t>……</a:t>
            </a:r>
            <a:r>
              <a:rPr lang="en-US" sz="1800" b="1" dirty="0" smtClean="0">
                <a:solidFill>
                  <a:srgbClr val="6600CC"/>
                </a:solidFill>
              </a:rPr>
              <a:t> </a:t>
            </a:r>
            <a:r>
              <a:rPr lang="el-GR" sz="2000" b="1" dirty="0" smtClean="0">
                <a:solidFill>
                  <a:srgbClr val="6600CC"/>
                </a:solidFill>
              </a:rPr>
              <a:t>Δ</a:t>
            </a:r>
            <a:r>
              <a:rPr lang="en-US" sz="1800" dirty="0" smtClean="0">
                <a:solidFill>
                  <a:srgbClr val="6600CC"/>
                </a:solidFill>
              </a:rPr>
              <a:t>EI </a:t>
            </a:r>
            <a:r>
              <a:rPr lang="el-GR" sz="1800" b="1" dirty="0" smtClean="0">
                <a:solidFill>
                  <a:srgbClr val="6600CC"/>
                </a:solidFill>
              </a:rPr>
              <a:t>ή Δ</a:t>
            </a:r>
            <a:r>
              <a:rPr lang="en-US" sz="1800" dirty="0" smtClean="0">
                <a:solidFill>
                  <a:srgbClr val="6600CC"/>
                </a:solidFill>
              </a:rPr>
              <a:t>PV</a:t>
            </a:r>
            <a:r>
              <a:rPr lang="el-GR" sz="1800" dirty="0" smtClean="0">
                <a:solidFill>
                  <a:srgbClr val="6600CC"/>
                </a:solidFill>
              </a:rPr>
              <a:t> (</a:t>
            </a:r>
            <a:r>
              <a:rPr lang="en-US" sz="1800" dirty="0" smtClean="0">
                <a:solidFill>
                  <a:srgbClr val="6600CC"/>
                </a:solidFill>
              </a:rPr>
              <a:t>Raw images)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9BBB0075-976D-4E34-ABD4-FF598E6416C8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13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95250"/>
            <a:ext cx="8064500" cy="566738"/>
          </a:xfrm>
        </p:spPr>
        <p:txBody>
          <a:bodyPr/>
          <a:lstStyle/>
          <a:p>
            <a:pPr algn="ctr" eaLnBrk="1" hangingPunct="1"/>
            <a:r>
              <a:rPr lang="en-US" sz="3000" smtClean="0">
                <a:latin typeface="Times New Roman" pitchFamily="18" charset="0"/>
              </a:rPr>
              <a:t>DR-CR:</a:t>
            </a:r>
            <a:r>
              <a:rPr lang="en-US" sz="3000" b="0" smtClean="0">
                <a:latin typeface="Times New Roman" pitchFamily="18" charset="0"/>
              </a:rPr>
              <a:t> </a:t>
            </a:r>
            <a:r>
              <a:rPr lang="en-US" sz="3000" smtClean="0">
                <a:latin typeface="Times New Roman" pitchFamily="18" charset="0"/>
              </a:rPr>
              <a:t>C</a:t>
            </a:r>
            <a:r>
              <a:rPr lang="el-GR" sz="3000" smtClean="0">
                <a:latin typeface="Times New Roman" pitchFamily="18" charset="0"/>
              </a:rPr>
              <a:t>3-</a:t>
            </a:r>
            <a:r>
              <a:rPr lang="en-US" sz="3000" smtClean="0">
                <a:latin typeface="Times New Roman" pitchFamily="18" charset="0"/>
              </a:rPr>
              <a:t>C</a:t>
            </a:r>
            <a:r>
              <a:rPr lang="el-GR" sz="3000" smtClean="0">
                <a:latin typeface="Times New Roman" pitchFamily="18" charset="0"/>
              </a:rPr>
              <a:t>4. </a:t>
            </a:r>
            <a:r>
              <a:rPr lang="en-US" sz="3000" smtClean="0">
                <a:latin typeface="Times New Roman" pitchFamily="18" charset="0"/>
              </a:rPr>
              <a:t>“</a:t>
            </a:r>
            <a:r>
              <a:rPr lang="el-GR" sz="3000" smtClean="0">
                <a:latin typeface="Times New Roman" pitchFamily="18" charset="0"/>
              </a:rPr>
              <a:t>Συνολικός έλεγχος </a:t>
            </a:r>
            <a:r>
              <a:rPr lang="en-US" sz="3000" smtClean="0">
                <a:latin typeface="Times New Roman" pitchFamily="18" charset="0"/>
              </a:rPr>
              <a:t>AEC”</a:t>
            </a:r>
            <a:endParaRPr lang="el-GR" sz="3000" smtClean="0">
              <a:latin typeface="Times New Roman" pitchFamily="18" charset="0"/>
            </a:endParaRP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dirty="0" smtClean="0">
                <a:solidFill>
                  <a:srgbClr val="000000"/>
                </a:solidFill>
              </a:rPr>
              <a:t>Καταγραφή του τρόπου λειτουργίας του </a:t>
            </a:r>
            <a:r>
              <a:rPr lang="en-US" sz="1600" dirty="0" smtClean="0">
                <a:solidFill>
                  <a:srgbClr val="000000"/>
                </a:solidFill>
              </a:rPr>
              <a:t>AEC</a:t>
            </a:r>
            <a:r>
              <a:rPr lang="el-GR" sz="1600" dirty="0" smtClean="0">
                <a:solidFill>
                  <a:srgbClr val="000000"/>
                </a:solidFill>
              </a:rPr>
              <a:t> για διαφορετικά πρωτόκολλα έκθεσης</a:t>
            </a:r>
            <a:r>
              <a:rPr lang="en-US" sz="1600" dirty="0" smtClean="0">
                <a:solidFill>
                  <a:srgbClr val="000000"/>
                </a:solidFill>
              </a:rPr>
              <a:t>, </a:t>
            </a:r>
            <a:r>
              <a:rPr lang="el-GR" sz="1600" dirty="0" smtClean="0">
                <a:solidFill>
                  <a:srgbClr val="000000"/>
                </a:solidFill>
              </a:rPr>
              <a:t>συνδυασμούς ανόδου/φίλτρου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el-GR" sz="1600" dirty="0" smtClean="0">
                <a:solidFill>
                  <a:srgbClr val="000000"/>
                </a:solidFill>
              </a:rPr>
              <a:t>και επίπεδα δόσης, σε κλινικές συνθήκες 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400" dirty="0" smtClean="0">
                <a:solidFill>
                  <a:srgbClr val="001933"/>
                </a:solidFill>
              </a:rPr>
              <a:t>τριμηνιαίος </a:t>
            </a:r>
            <a:r>
              <a:rPr lang="en-US" sz="1400" dirty="0" smtClean="0">
                <a:solidFill>
                  <a:srgbClr val="001933"/>
                </a:solidFill>
              </a:rPr>
              <a:t>(</a:t>
            </a:r>
            <a:r>
              <a:rPr lang="el-GR" sz="1400" dirty="0" smtClean="0">
                <a:solidFill>
                  <a:srgbClr val="001933"/>
                </a:solidFill>
              </a:rPr>
              <a:t>Χ-2, Χ-3</a:t>
            </a:r>
            <a:r>
              <a:rPr lang="en-US" sz="1400" dirty="0" smtClean="0">
                <a:solidFill>
                  <a:srgbClr val="001933"/>
                </a:solidFill>
              </a:rPr>
              <a:t>), </a:t>
            </a:r>
            <a:r>
              <a:rPr lang="el-GR" sz="1400" dirty="0" smtClean="0">
                <a:solidFill>
                  <a:srgbClr val="001933"/>
                </a:solidFill>
              </a:rPr>
              <a:t>ετήσιος</a:t>
            </a:r>
            <a:r>
              <a:rPr lang="en-US" sz="1400" dirty="0" smtClean="0">
                <a:solidFill>
                  <a:srgbClr val="001933"/>
                </a:solidFill>
              </a:rPr>
              <a:t>/</a:t>
            </a:r>
            <a:r>
              <a:rPr lang="el-GR" sz="1400" dirty="0" smtClean="0">
                <a:solidFill>
                  <a:srgbClr val="001933"/>
                </a:solidFill>
              </a:rPr>
              <a:t>εξαμηνιαίος</a:t>
            </a:r>
            <a:r>
              <a:rPr lang="en-US" sz="1400" dirty="0" smtClean="0">
                <a:solidFill>
                  <a:srgbClr val="001933"/>
                </a:solidFill>
              </a:rPr>
              <a:t> (X-1)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Διενεργούνται εκθέσεις με διαφορετικά πάχη ομοιώματος (</a:t>
            </a:r>
            <a:r>
              <a:rPr lang="en-US" sz="1600" dirty="0" smtClean="0">
                <a:solidFill>
                  <a:srgbClr val="001933"/>
                </a:solidFill>
              </a:rPr>
              <a:t>BET </a:t>
            </a:r>
            <a:r>
              <a:rPr lang="el-GR" sz="1600" dirty="0" smtClean="0">
                <a:solidFill>
                  <a:srgbClr val="001933"/>
                </a:solidFill>
              </a:rPr>
              <a:t>ή</a:t>
            </a:r>
            <a:r>
              <a:rPr lang="en-US" sz="1600" dirty="0" smtClean="0">
                <a:solidFill>
                  <a:srgbClr val="001933"/>
                </a:solidFill>
              </a:rPr>
              <a:t> PMMA) </a:t>
            </a:r>
            <a:r>
              <a:rPr lang="el-GR" sz="1600" dirty="0" smtClean="0">
                <a:solidFill>
                  <a:srgbClr val="001933"/>
                </a:solidFill>
              </a:rPr>
              <a:t>με διάφορες επιλογές </a:t>
            </a:r>
            <a:r>
              <a:rPr lang="en-US" sz="1600" dirty="0" smtClean="0">
                <a:solidFill>
                  <a:srgbClr val="001933"/>
                </a:solidFill>
              </a:rPr>
              <a:t>AEC. 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400" dirty="0" smtClean="0">
                <a:solidFill>
                  <a:srgbClr val="FF0000"/>
                </a:solidFill>
              </a:rPr>
              <a:t>Προσοχή στην ένδειξη </a:t>
            </a:r>
            <a:r>
              <a:rPr lang="en-US" sz="1400" dirty="0" smtClean="0">
                <a:solidFill>
                  <a:srgbClr val="FF0000"/>
                </a:solidFill>
              </a:rPr>
              <a:t>CBT </a:t>
            </a:r>
            <a:r>
              <a:rPr lang="el-GR" sz="1400" dirty="0" smtClean="0">
                <a:solidFill>
                  <a:srgbClr val="FF0000"/>
                </a:solidFill>
              </a:rPr>
              <a:t>του πιέστρου</a:t>
            </a:r>
            <a:r>
              <a:rPr lang="en-US" sz="1400" dirty="0" smtClean="0">
                <a:solidFill>
                  <a:srgbClr val="FF0000"/>
                </a:solidFill>
              </a:rPr>
              <a:t> (5 cm PMMA=6 cm BET, </a:t>
            </a:r>
            <a:r>
              <a:rPr lang="el-GR" sz="1400" dirty="0" smtClean="0">
                <a:solidFill>
                  <a:srgbClr val="FF0000"/>
                </a:solidFill>
              </a:rPr>
              <a:t>χρήση </a:t>
            </a:r>
            <a:r>
              <a:rPr lang="en-US" sz="1400" dirty="0" smtClean="0">
                <a:solidFill>
                  <a:srgbClr val="FF0000"/>
                </a:solidFill>
              </a:rPr>
              <a:t>spacers?)</a:t>
            </a: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l-GR" sz="1600" dirty="0" smtClean="0">
                <a:solidFill>
                  <a:srgbClr val="000000"/>
                </a:solidFill>
              </a:rPr>
              <a:t>Σύγκριση </a:t>
            </a:r>
            <a:r>
              <a:rPr lang="en-US" sz="1600" dirty="0" smtClean="0">
                <a:solidFill>
                  <a:srgbClr val="000000"/>
                </a:solidFill>
              </a:rPr>
              <a:t>AGD </a:t>
            </a:r>
            <a:r>
              <a:rPr lang="el-GR" sz="1600" dirty="0" smtClean="0">
                <a:solidFill>
                  <a:srgbClr val="000000"/>
                </a:solidFill>
              </a:rPr>
              <a:t>με τιμές αναφοράς </a:t>
            </a:r>
            <a:r>
              <a:rPr lang="en-US" sz="1600" dirty="0" smtClean="0">
                <a:solidFill>
                  <a:srgbClr val="000000"/>
                </a:solidFill>
              </a:rPr>
              <a:t>EUREF2006</a:t>
            </a:r>
            <a:endParaRPr lang="el-GR" sz="1600" dirty="0" smtClean="0">
              <a:solidFill>
                <a:srgbClr val="000000"/>
              </a:solidFill>
            </a:endParaRP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08E10020-FE9C-4ABD-8030-895A10A207AF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14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2774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640" y="3263340"/>
            <a:ext cx="4896123" cy="330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2"/>
          <p:cNvPicPr>
            <a:picLocks noChangeAspect="1" noChangeArrowheads="1"/>
          </p:cNvPicPr>
          <p:nvPr/>
        </p:nvPicPr>
        <p:blipFill>
          <a:blip r:embed="rId3"/>
          <a:srcRect l="13885"/>
          <a:stretch>
            <a:fillRect/>
          </a:stretch>
        </p:blipFill>
        <p:spPr bwMode="auto">
          <a:xfrm>
            <a:off x="7020272" y="3501008"/>
            <a:ext cx="1520825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Ορθογώνιο 1"/>
          <p:cNvSpPr/>
          <p:nvPr/>
        </p:nvSpPr>
        <p:spPr bwMode="auto">
          <a:xfrm>
            <a:off x="6372200" y="2996952"/>
            <a:ext cx="2395537" cy="660400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latin typeface="Times New Roman Greek"/>
              </a:rPr>
              <a:t>GE auto AOP/SNR test: 25, 50, </a:t>
            </a:r>
            <a:r>
              <a:rPr lang="el-GR" sz="1800" dirty="0" smtClean="0">
                <a:solidFill>
                  <a:schemeClr val="tx1"/>
                </a:solidFill>
                <a:latin typeface="Times New Roman Greek"/>
              </a:rPr>
              <a:t>60</a:t>
            </a:r>
            <a:r>
              <a:rPr lang="en-US" sz="1800" dirty="0" smtClean="0">
                <a:solidFill>
                  <a:schemeClr val="tx1"/>
                </a:solidFill>
                <a:latin typeface="Times New Roman Greek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Times New Roman Greek"/>
              </a:rPr>
              <a:t>mm</a:t>
            </a:r>
            <a:endParaRPr lang="el-GR" sz="1800" dirty="0">
              <a:solidFill>
                <a:schemeClr val="tx1"/>
              </a:solidFill>
              <a:latin typeface="Times New Roman Greek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95250"/>
            <a:ext cx="8064500" cy="566738"/>
          </a:xfrm>
        </p:spPr>
        <p:txBody>
          <a:bodyPr/>
          <a:lstStyle/>
          <a:p>
            <a:pPr algn="ctr" eaLnBrk="1" hangingPunct="1"/>
            <a:r>
              <a:rPr lang="en-US" sz="3000" smtClean="0">
                <a:latin typeface="Times New Roman" pitchFamily="18" charset="0"/>
              </a:rPr>
              <a:t>DR-CR:</a:t>
            </a:r>
            <a:r>
              <a:rPr lang="en-US" sz="3000" b="0" smtClean="0">
                <a:latin typeface="Times New Roman" pitchFamily="18" charset="0"/>
              </a:rPr>
              <a:t> </a:t>
            </a:r>
            <a:r>
              <a:rPr lang="el-GR" sz="3000" smtClean="0">
                <a:latin typeface="Times New Roman" pitchFamily="18" charset="0"/>
              </a:rPr>
              <a:t>Έλεγχος ομοιογένειας ανιχνευτή</a:t>
            </a: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Έλεγχος ομοιογένειας του ανιχνευτή. </a:t>
            </a:r>
            <a:r>
              <a:rPr lang="el-GR" sz="1600" b="1" dirty="0" smtClean="0">
                <a:solidFill>
                  <a:srgbClr val="6600CC"/>
                </a:solidFill>
              </a:rPr>
              <a:t>Για </a:t>
            </a:r>
            <a:r>
              <a:rPr lang="en-US" sz="1600" b="1" dirty="0" smtClean="0">
                <a:solidFill>
                  <a:srgbClr val="6600CC"/>
                </a:solidFill>
              </a:rPr>
              <a:t>CR</a:t>
            </a:r>
            <a:r>
              <a:rPr lang="el-GR" sz="1600" b="1" dirty="0" smtClean="0">
                <a:solidFill>
                  <a:srgbClr val="6600CC"/>
                </a:solidFill>
              </a:rPr>
              <a:t>: έλεγχος όλων των κασετών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εξαμηνιαίος</a:t>
            </a:r>
            <a:r>
              <a:rPr lang="en-US" sz="1600" dirty="0" smtClean="0">
                <a:solidFill>
                  <a:srgbClr val="001933"/>
                </a:solidFill>
              </a:rPr>
              <a:t> (</a:t>
            </a:r>
            <a:r>
              <a:rPr lang="el-GR" sz="1600" dirty="0" smtClean="0">
                <a:solidFill>
                  <a:srgbClr val="001933"/>
                </a:solidFill>
              </a:rPr>
              <a:t>Χ-2, Χ-3</a:t>
            </a:r>
            <a:r>
              <a:rPr lang="en-US" sz="1600" dirty="0" smtClean="0">
                <a:solidFill>
                  <a:srgbClr val="001933"/>
                </a:solidFill>
              </a:rPr>
              <a:t>), </a:t>
            </a:r>
            <a:r>
              <a:rPr lang="el-GR" sz="1600" dirty="0" smtClean="0">
                <a:solidFill>
                  <a:srgbClr val="001933"/>
                </a:solidFill>
              </a:rPr>
              <a:t>ετήσιος </a:t>
            </a:r>
            <a:r>
              <a:rPr lang="en-US" sz="1600" dirty="0" smtClean="0">
                <a:solidFill>
                  <a:srgbClr val="001933"/>
                </a:solidFill>
              </a:rPr>
              <a:t>(X-1)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Διενεργούνται εκθέσεις χωρίς πίεστρο, </a:t>
            </a:r>
            <a:r>
              <a:rPr lang="el-GR" sz="1600" b="1" dirty="0" smtClean="0">
                <a:solidFill>
                  <a:srgbClr val="001933"/>
                </a:solidFill>
              </a:rPr>
              <a:t>χωρίς</a:t>
            </a:r>
            <a:r>
              <a:rPr lang="el-GR" sz="1600" dirty="0" smtClean="0">
                <a:solidFill>
                  <a:srgbClr val="001933"/>
                </a:solidFill>
              </a:rPr>
              <a:t> ή με </a:t>
            </a:r>
            <a:r>
              <a:rPr lang="en-US" sz="1600" dirty="0" smtClean="0">
                <a:solidFill>
                  <a:srgbClr val="001933"/>
                </a:solidFill>
              </a:rPr>
              <a:t>grid</a:t>
            </a:r>
            <a:r>
              <a:rPr lang="el-GR" sz="1600" dirty="0" smtClean="0">
                <a:solidFill>
                  <a:srgbClr val="001933"/>
                </a:solidFill>
              </a:rPr>
              <a:t>, </a:t>
            </a:r>
            <a:r>
              <a:rPr lang="el-GR" sz="1600" b="1" dirty="0" smtClean="0">
                <a:solidFill>
                  <a:srgbClr val="001933"/>
                </a:solidFill>
              </a:rPr>
              <a:t>με</a:t>
            </a:r>
            <a:r>
              <a:rPr lang="el-GR" sz="1600" dirty="0" smtClean="0">
                <a:solidFill>
                  <a:srgbClr val="001933"/>
                </a:solidFill>
              </a:rPr>
              <a:t> ή και χωρίς </a:t>
            </a:r>
            <a:r>
              <a:rPr lang="en-US" sz="1600" dirty="0" smtClean="0">
                <a:solidFill>
                  <a:srgbClr val="001933"/>
                </a:solidFill>
              </a:rPr>
              <a:t>PMMA</a:t>
            </a:r>
            <a:r>
              <a:rPr lang="el-GR" sz="1600" dirty="0">
                <a:solidFill>
                  <a:srgbClr val="001933"/>
                </a:solidFill>
              </a:rPr>
              <a:t> (εξαρτάται από την περίπτωση και τις συστάσεις του κατασκευαστή).</a:t>
            </a: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l-GR" sz="1600" b="1" dirty="0" smtClean="0">
                <a:solidFill>
                  <a:srgbClr val="1A09F5"/>
                </a:solidFill>
              </a:rPr>
              <a:t>  </a:t>
            </a:r>
            <a:r>
              <a:rPr lang="el-GR" sz="1600" dirty="0" smtClean="0">
                <a:solidFill>
                  <a:srgbClr val="000000"/>
                </a:solidFill>
              </a:rPr>
              <a:t>Απουσία </a:t>
            </a:r>
            <a:r>
              <a:rPr lang="en-US" sz="1600" dirty="0" smtClean="0">
                <a:solidFill>
                  <a:srgbClr val="000000"/>
                </a:solidFill>
              </a:rPr>
              <a:t>artifacts (</a:t>
            </a:r>
            <a:r>
              <a:rPr lang="el-GR" sz="1600" dirty="0" smtClean="0">
                <a:solidFill>
                  <a:srgbClr val="000000"/>
                </a:solidFill>
              </a:rPr>
              <a:t>αυτόματος έλεγχος με λογισμικό εταιρίας). </a:t>
            </a:r>
          </a:p>
          <a:p>
            <a:pPr lvl="1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None/>
            </a:pPr>
            <a:r>
              <a:rPr lang="el-GR" sz="1600" dirty="0" smtClean="0">
                <a:solidFill>
                  <a:srgbClr val="6600CC"/>
                </a:solidFill>
              </a:rPr>
              <a:t>         Για </a:t>
            </a:r>
            <a:r>
              <a:rPr lang="en-US" sz="1600" dirty="0" smtClean="0">
                <a:solidFill>
                  <a:srgbClr val="6600CC"/>
                </a:solidFill>
              </a:rPr>
              <a:t>CR </a:t>
            </a:r>
            <a:r>
              <a:rPr lang="el-GR" sz="1600" dirty="0" smtClean="0">
                <a:solidFill>
                  <a:srgbClr val="6600CC"/>
                </a:solidFill>
              </a:rPr>
              <a:t>τα </a:t>
            </a:r>
            <a:r>
              <a:rPr lang="el-GR" sz="1600" dirty="0" err="1" smtClean="0">
                <a:solidFill>
                  <a:srgbClr val="6600CC"/>
                </a:solidFill>
              </a:rPr>
              <a:t>mAs</a:t>
            </a:r>
            <a:r>
              <a:rPr lang="en-US" sz="1600" dirty="0" smtClean="0">
                <a:solidFill>
                  <a:srgbClr val="6600CC"/>
                </a:solidFill>
              </a:rPr>
              <a:t> </a:t>
            </a:r>
            <a:r>
              <a:rPr lang="el-GR" sz="1600" dirty="0" smtClean="0">
                <a:solidFill>
                  <a:srgbClr val="6600CC"/>
                </a:solidFill>
              </a:rPr>
              <a:t>πρέπει να</a:t>
            </a:r>
            <a:r>
              <a:rPr lang="en-US" sz="1600" dirty="0" smtClean="0">
                <a:solidFill>
                  <a:srgbClr val="6600CC"/>
                </a:solidFill>
              </a:rPr>
              <a:t> </a:t>
            </a:r>
            <a:r>
              <a:rPr lang="el-GR" sz="1600" dirty="0" smtClean="0">
                <a:solidFill>
                  <a:srgbClr val="6600CC"/>
                </a:solidFill>
              </a:rPr>
              <a:t>είναι ≤</a:t>
            </a:r>
            <a:r>
              <a:rPr lang="en-US" sz="1600" dirty="0" smtClean="0">
                <a:solidFill>
                  <a:srgbClr val="6600CC"/>
                </a:solidFill>
              </a:rPr>
              <a:t> </a:t>
            </a:r>
            <a:r>
              <a:rPr lang="el-GR" sz="1600" dirty="0" smtClean="0">
                <a:solidFill>
                  <a:srgbClr val="6600CC"/>
                </a:solidFill>
              </a:rPr>
              <a:t>±5 % για όλες τις κασέτες. </a:t>
            </a:r>
            <a:endParaRPr lang="en-US" sz="1600" dirty="0" smtClean="0">
              <a:solidFill>
                <a:srgbClr val="6600CC"/>
              </a:solidFill>
            </a:endParaRPr>
          </a:p>
          <a:p>
            <a:pPr lvl="1" algn="just" eaLnBrk="1" hangingPunct="1">
              <a:spcBef>
                <a:spcPts val="200"/>
              </a:spcBef>
              <a:spcAft>
                <a:spcPts val="200"/>
              </a:spcAft>
              <a:buNone/>
            </a:pPr>
            <a:r>
              <a:rPr lang="en-US" sz="1600" dirty="0" smtClean="0">
                <a:solidFill>
                  <a:srgbClr val="FF00FF"/>
                </a:solidFill>
              </a:rPr>
              <a:t>         </a:t>
            </a:r>
            <a:r>
              <a:rPr lang="el-GR" sz="1400" dirty="0" smtClean="0">
                <a:solidFill>
                  <a:srgbClr val="FF00FF"/>
                </a:solidFill>
              </a:rPr>
              <a:t>Η διακύμανση </a:t>
            </a:r>
            <a:r>
              <a:rPr lang="en-US" sz="1400" dirty="0">
                <a:solidFill>
                  <a:srgbClr val="FF00FF"/>
                </a:solidFill>
              </a:rPr>
              <a:t>O</a:t>
            </a:r>
            <a:r>
              <a:rPr lang="el-GR" sz="1400" dirty="0">
                <a:solidFill>
                  <a:srgbClr val="FF00FF"/>
                </a:solidFill>
              </a:rPr>
              <a:t>Π μεταξύ </a:t>
            </a:r>
            <a:r>
              <a:rPr lang="el-GR" sz="1400" dirty="0" smtClean="0">
                <a:solidFill>
                  <a:srgbClr val="FF00FF"/>
                </a:solidFill>
              </a:rPr>
              <a:t>κασετών &lt; 0.20 (φιλμ)</a:t>
            </a:r>
            <a:r>
              <a:rPr lang="el-GR" sz="1400" dirty="0" smtClean="0">
                <a:solidFill>
                  <a:srgbClr val="000000"/>
                </a:solidFill>
              </a:rPr>
              <a:t> </a:t>
            </a:r>
            <a:r>
              <a:rPr lang="el-GR" sz="1600" dirty="0" smtClean="0">
                <a:solidFill>
                  <a:srgbClr val="000000"/>
                </a:solidFill>
              </a:rPr>
              <a:t>= </a:t>
            </a:r>
            <a:r>
              <a:rPr lang="el-GR" dirty="0" smtClean="0">
                <a:solidFill>
                  <a:srgbClr val="000000"/>
                </a:solidFill>
              </a:rPr>
              <a:t>Δ</a:t>
            </a:r>
            <a:r>
              <a:rPr lang="en-US" sz="1600" dirty="0" smtClean="0">
                <a:solidFill>
                  <a:srgbClr val="000000"/>
                </a:solidFill>
              </a:rPr>
              <a:t>EI </a:t>
            </a:r>
            <a:r>
              <a:rPr lang="el-GR" sz="1600" dirty="0" smtClean="0">
                <a:solidFill>
                  <a:srgbClr val="000000"/>
                </a:solidFill>
              </a:rPr>
              <a:t>να αντιστοιχεί σε </a:t>
            </a:r>
            <a:r>
              <a:rPr lang="el-GR" dirty="0" smtClean="0">
                <a:solidFill>
                  <a:srgbClr val="000000"/>
                </a:solidFill>
              </a:rPr>
              <a:t>Δ</a:t>
            </a:r>
            <a:r>
              <a:rPr lang="en-US" sz="1600" dirty="0" smtClean="0">
                <a:solidFill>
                  <a:srgbClr val="000000"/>
                </a:solidFill>
              </a:rPr>
              <a:t>D</a:t>
            </a:r>
            <a:r>
              <a:rPr lang="el-GR" dirty="0" smtClean="0">
                <a:solidFill>
                  <a:srgbClr val="000000"/>
                </a:solidFill>
              </a:rPr>
              <a:t> </a:t>
            </a:r>
            <a:r>
              <a:rPr lang="el-GR" sz="1600" dirty="0" smtClean="0">
                <a:solidFill>
                  <a:srgbClr val="000000"/>
                </a:solidFill>
              </a:rPr>
              <a:t>≤</a:t>
            </a:r>
            <a:r>
              <a:rPr lang="el-GR" dirty="0" smtClean="0">
                <a:solidFill>
                  <a:schemeClr val="tx1"/>
                </a:solidFill>
              </a:rPr>
              <a:t> </a:t>
            </a:r>
            <a:r>
              <a:rPr lang="el-GR" dirty="0" smtClean="0">
                <a:solidFill>
                  <a:srgbClr val="000000"/>
                </a:solidFill>
              </a:rPr>
              <a:t>±</a:t>
            </a:r>
            <a:r>
              <a:rPr lang="el-GR" sz="1600" dirty="0" smtClean="0">
                <a:solidFill>
                  <a:srgbClr val="000000"/>
                </a:solidFill>
              </a:rPr>
              <a:t>5 %</a:t>
            </a:r>
            <a:r>
              <a:rPr lang="el-GR" sz="1600" dirty="0" smtClean="0">
                <a:solidFill>
                  <a:schemeClr val="tx1"/>
                </a:solidFill>
              </a:rPr>
              <a:t> </a:t>
            </a:r>
            <a:endParaRPr lang="el-GR" sz="1600" dirty="0" smtClean="0">
              <a:solidFill>
                <a:srgbClr val="000000"/>
              </a:solidFill>
            </a:endParaRP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l-GR" sz="1600" dirty="0" smtClean="0">
              <a:solidFill>
                <a:srgbClr val="000000"/>
              </a:solidFill>
            </a:endParaRP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ED9F3F17-937B-44EE-8465-C0C6BF7AA2A3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15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3798" name="Picture 2"/>
          <p:cNvPicPr>
            <a:picLocks noChangeAspect="1" noChangeArrowheads="1"/>
          </p:cNvPicPr>
          <p:nvPr/>
        </p:nvPicPr>
        <p:blipFill>
          <a:blip r:embed="rId2"/>
          <a:srcRect t="14783" b="15504"/>
          <a:stretch>
            <a:fillRect/>
          </a:stretch>
        </p:blipFill>
        <p:spPr bwMode="auto">
          <a:xfrm rot="5400000">
            <a:off x="830234" y="4150972"/>
            <a:ext cx="2505075" cy="214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98838" y="3970702"/>
            <a:ext cx="2146300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Ορθογώνιο 7"/>
          <p:cNvSpPr/>
          <p:nvPr/>
        </p:nvSpPr>
        <p:spPr bwMode="auto">
          <a:xfrm>
            <a:off x="3487628" y="3438525"/>
            <a:ext cx="1881187" cy="368300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  <a:latin typeface="Times New Roman Greek" charset="-95"/>
              </a:rPr>
              <a:t>GE auto FF test</a:t>
            </a:r>
            <a:endParaRPr lang="el-GR" sz="1800" dirty="0">
              <a:solidFill>
                <a:schemeClr val="tx1"/>
              </a:solidFill>
              <a:latin typeface="Times New Roman Greek" charset="-95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58928"/>
            <a:ext cx="2693555" cy="358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2175" y="7938"/>
            <a:ext cx="8074025" cy="658812"/>
          </a:xfrm>
        </p:spPr>
        <p:txBody>
          <a:bodyPr/>
          <a:lstStyle/>
          <a:p>
            <a:pPr algn="ctr" eaLnBrk="1" hangingPunct="1"/>
            <a:r>
              <a:rPr lang="en-US" smtClean="0">
                <a:latin typeface="Times New Roman" pitchFamily="18" charset="0"/>
              </a:rPr>
              <a:t>C</a:t>
            </a:r>
            <a:r>
              <a:rPr lang="el-GR" smtClean="0">
                <a:latin typeface="Times New Roman" pitchFamily="18" charset="0"/>
              </a:rPr>
              <a:t>5. Ποιότητα εικόνας</a:t>
            </a:r>
            <a:r>
              <a:rPr lang="en-US" smtClean="0">
                <a:latin typeface="Times New Roman" pitchFamily="18" charset="0"/>
              </a:rPr>
              <a:t> </a:t>
            </a:r>
            <a:r>
              <a:rPr lang="el-GR" smtClean="0">
                <a:latin typeface="Times New Roman" pitchFamily="18" charset="0"/>
              </a:rPr>
              <a:t>(</a:t>
            </a:r>
            <a:r>
              <a:rPr lang="en-US" smtClean="0">
                <a:latin typeface="Times New Roman" pitchFamily="18" charset="0"/>
              </a:rPr>
              <a:t>LCR, HCR)</a:t>
            </a:r>
            <a:endParaRPr lang="el-GR" smtClean="0">
              <a:latin typeface="Times New Roman" pitchFamily="18" charset="0"/>
            </a:endParaRP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Έλεγχος ποιότητας απεικόνισης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τριμηνιαίος</a:t>
            </a:r>
            <a:r>
              <a:rPr lang="en-US" sz="1600" dirty="0" smtClean="0">
                <a:solidFill>
                  <a:srgbClr val="001933"/>
                </a:solidFill>
              </a:rPr>
              <a:t> (</a:t>
            </a:r>
            <a:r>
              <a:rPr lang="el-GR" sz="1600" dirty="0" smtClean="0">
                <a:solidFill>
                  <a:srgbClr val="001933"/>
                </a:solidFill>
              </a:rPr>
              <a:t>Χ-2, Χ-3</a:t>
            </a:r>
            <a:r>
              <a:rPr lang="en-US" sz="1600" dirty="0" smtClean="0">
                <a:solidFill>
                  <a:srgbClr val="001933"/>
                </a:solidFill>
              </a:rPr>
              <a:t>), </a:t>
            </a:r>
            <a:r>
              <a:rPr lang="el-GR" sz="1600" dirty="0" smtClean="0">
                <a:solidFill>
                  <a:srgbClr val="001933"/>
                </a:solidFill>
              </a:rPr>
              <a:t>ετήσιος </a:t>
            </a:r>
            <a:r>
              <a:rPr lang="en-US" sz="1600" dirty="0" smtClean="0">
                <a:solidFill>
                  <a:srgbClr val="001933"/>
                </a:solidFill>
              </a:rPr>
              <a:t>(X-1)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b="1" dirty="0" smtClean="0">
                <a:solidFill>
                  <a:srgbClr val="001933"/>
                </a:solidFill>
              </a:rPr>
              <a:t>Διενεργούνται εκθέσεις με  ομοίωμα ποιοτικού ελέγχου</a:t>
            </a:r>
            <a:endParaRPr lang="en-US" sz="1600" b="1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1A09F5"/>
                </a:solidFill>
              </a:rPr>
              <a:t> </a:t>
            </a:r>
            <a:r>
              <a:rPr lang="el-GR" sz="1600" dirty="0" smtClean="0">
                <a:solidFill>
                  <a:srgbClr val="030117"/>
                </a:solidFill>
              </a:rPr>
              <a:t>(ΕΕΑΕ) </a:t>
            </a:r>
            <a:r>
              <a:rPr lang="en-US" sz="1200" dirty="0" smtClean="0">
                <a:solidFill>
                  <a:srgbClr val="030117"/>
                </a:solidFill>
              </a:rPr>
              <a:t>LCR: </a:t>
            </a:r>
            <a:r>
              <a:rPr lang="el-GR" sz="1200" dirty="0" smtClean="0">
                <a:solidFill>
                  <a:srgbClr val="030117"/>
                </a:solidFill>
              </a:rPr>
              <a:t>Κύστη </a:t>
            </a:r>
            <a:r>
              <a:rPr lang="el-GR" sz="1200" dirty="0" err="1" smtClean="0">
                <a:solidFill>
                  <a:srgbClr val="030117"/>
                </a:solidFill>
              </a:rPr>
              <a:t>διαμ</a:t>
            </a:r>
            <a:r>
              <a:rPr lang="el-GR" sz="1200" dirty="0" smtClean="0">
                <a:solidFill>
                  <a:srgbClr val="030117"/>
                </a:solidFill>
              </a:rPr>
              <a:t>.&lt; 0.3</a:t>
            </a:r>
            <a:r>
              <a:rPr lang="en-US" sz="1200" dirty="0" smtClean="0">
                <a:solidFill>
                  <a:srgbClr val="030117"/>
                </a:solidFill>
              </a:rPr>
              <a:t> </a:t>
            </a:r>
            <a:r>
              <a:rPr lang="el-GR" sz="1200" dirty="0" smtClean="0">
                <a:solidFill>
                  <a:srgbClr val="030117"/>
                </a:solidFill>
              </a:rPr>
              <a:t>mm</a:t>
            </a:r>
            <a:r>
              <a:rPr lang="en-US" sz="1200" dirty="0" smtClean="0">
                <a:solidFill>
                  <a:srgbClr val="030117"/>
                </a:solidFill>
              </a:rPr>
              <a:t>,</a:t>
            </a:r>
            <a:r>
              <a:rPr lang="el-GR" sz="1200" dirty="0" smtClean="0">
                <a:solidFill>
                  <a:srgbClr val="030117"/>
                </a:solidFill>
              </a:rPr>
              <a:t>  </a:t>
            </a:r>
            <a:r>
              <a:rPr lang="en-US" sz="1200" dirty="0" smtClean="0">
                <a:solidFill>
                  <a:srgbClr val="030117"/>
                </a:solidFill>
              </a:rPr>
              <a:t>LCR: </a:t>
            </a:r>
            <a:r>
              <a:rPr lang="el-GR" sz="1200" dirty="0" err="1" smtClean="0">
                <a:solidFill>
                  <a:srgbClr val="030117"/>
                </a:solidFill>
              </a:rPr>
              <a:t>Ινώσεις</a:t>
            </a:r>
            <a:r>
              <a:rPr lang="el-GR" sz="1200" dirty="0" smtClean="0">
                <a:solidFill>
                  <a:srgbClr val="030117"/>
                </a:solidFill>
              </a:rPr>
              <a:t> &lt;0.7</a:t>
            </a:r>
            <a:r>
              <a:rPr lang="en-US" sz="1200" dirty="0" smtClean="0">
                <a:solidFill>
                  <a:srgbClr val="030117"/>
                </a:solidFill>
              </a:rPr>
              <a:t> </a:t>
            </a:r>
            <a:r>
              <a:rPr lang="el-GR" sz="1200" dirty="0" smtClean="0">
                <a:solidFill>
                  <a:srgbClr val="030117"/>
                </a:solidFill>
              </a:rPr>
              <a:t>mm</a:t>
            </a:r>
            <a:r>
              <a:rPr lang="en-US" sz="1200" dirty="0" smtClean="0">
                <a:solidFill>
                  <a:srgbClr val="030117"/>
                </a:solidFill>
              </a:rPr>
              <a:t>, HCR: </a:t>
            </a:r>
            <a:r>
              <a:rPr lang="el-GR" sz="1200" dirty="0" smtClean="0">
                <a:solidFill>
                  <a:srgbClr val="030117"/>
                </a:solidFill>
              </a:rPr>
              <a:t>μ</a:t>
            </a:r>
            <a:r>
              <a:rPr lang="en-US" sz="1200" dirty="0" err="1" smtClean="0">
                <a:solidFill>
                  <a:srgbClr val="030117"/>
                </a:solidFill>
              </a:rPr>
              <a:t>Calc</a:t>
            </a:r>
            <a:r>
              <a:rPr lang="el-GR" sz="1200" dirty="0" smtClean="0">
                <a:solidFill>
                  <a:srgbClr val="030117"/>
                </a:solidFill>
              </a:rPr>
              <a:t>&lt;0.7mm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1200" dirty="0" smtClean="0">
                <a:solidFill>
                  <a:srgbClr val="030117"/>
                </a:solidFill>
              </a:rPr>
              <a:t>               </a:t>
            </a:r>
            <a:r>
              <a:rPr lang="el-GR" sz="1200" dirty="0" smtClean="0">
                <a:solidFill>
                  <a:srgbClr val="030117"/>
                </a:solidFill>
              </a:rPr>
              <a:t>  </a:t>
            </a:r>
            <a:r>
              <a:rPr lang="en-US" sz="1200" dirty="0" smtClean="0">
                <a:solidFill>
                  <a:srgbClr val="030117"/>
                </a:solidFill>
              </a:rPr>
              <a:t>       </a:t>
            </a:r>
            <a:r>
              <a:rPr lang="el-GR" sz="1200" dirty="0" smtClean="0">
                <a:solidFill>
                  <a:srgbClr val="030117"/>
                </a:solidFill>
              </a:rPr>
              <a:t>(σε αντίθεση 2% και ανάλογα με τις προδιαγραφές του ομοιώματος)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l-GR" sz="1600" dirty="0" smtClean="0">
                <a:solidFill>
                  <a:srgbClr val="000000"/>
                </a:solidFill>
              </a:rPr>
              <a:t> Στην πράξη τα όρια εξαρτώνται από το ομοίωμα. π.χ. </a:t>
            </a:r>
            <a:r>
              <a:rPr lang="el-GR" sz="1800" b="1" u="sng" dirty="0" smtClean="0">
                <a:solidFill>
                  <a:srgbClr val="000000"/>
                </a:solidFill>
              </a:rPr>
              <a:t>ACR </a:t>
            </a:r>
            <a:r>
              <a:rPr lang="en-US" sz="1800" b="1" u="sng" dirty="0" smtClean="0">
                <a:solidFill>
                  <a:srgbClr val="000000"/>
                </a:solidFill>
              </a:rPr>
              <a:t>accreditation</a:t>
            </a:r>
            <a:r>
              <a:rPr lang="el-GR" sz="1800" b="1" u="sng" dirty="0" smtClean="0">
                <a:solidFill>
                  <a:srgbClr val="000000"/>
                </a:solidFill>
              </a:rPr>
              <a:t> </a:t>
            </a:r>
            <a:r>
              <a:rPr lang="en-US" sz="1800" b="1" u="sng" dirty="0" smtClean="0">
                <a:solidFill>
                  <a:srgbClr val="000000"/>
                </a:solidFill>
              </a:rPr>
              <a:t>phantom: 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1600" dirty="0" smtClean="0">
                <a:solidFill>
                  <a:srgbClr val="000000"/>
                </a:solidFill>
              </a:rPr>
              <a:t>                                                        </a:t>
            </a:r>
            <a:r>
              <a:rPr lang="en-US" sz="1800" b="1" dirty="0" smtClean="0">
                <a:solidFill>
                  <a:srgbClr val="000000"/>
                </a:solidFill>
              </a:rPr>
              <a:t>≥ 4/6 fibers,  ≥ 3/5 specs,  ≥ 3/5 masses </a:t>
            </a:r>
          </a:p>
          <a:p>
            <a:pPr marL="265113" indent="-265113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l-GR" sz="2000" b="1" dirty="0" smtClean="0">
                <a:solidFill>
                  <a:schemeClr val="tx1"/>
                </a:solidFill>
                <a:sym typeface="Symbol" pitchFamily="18" charset="2"/>
              </a:rPr>
              <a:t>		            </a:t>
            </a:r>
            <a:r>
              <a:rPr lang="en-US" altLang="el-GR" sz="1600" b="1" dirty="0" smtClean="0">
                <a:solidFill>
                  <a:schemeClr val="tx1"/>
                </a:solidFill>
                <a:sym typeface="Symbol" pitchFamily="18" charset="2"/>
              </a:rPr>
              <a:t>ESAK 12 </a:t>
            </a:r>
            <a:r>
              <a:rPr lang="en-US" altLang="el-GR" sz="1600" b="1" dirty="0" err="1" smtClean="0">
                <a:solidFill>
                  <a:schemeClr val="tx1"/>
                </a:solidFill>
                <a:sym typeface="Symbol" pitchFamily="18" charset="2"/>
              </a:rPr>
              <a:t>mGy</a:t>
            </a:r>
            <a:r>
              <a:rPr lang="en-US" altLang="el-GR" sz="1600" b="1" dirty="0" smtClean="0">
                <a:solidFill>
                  <a:schemeClr val="tx1"/>
                </a:solidFill>
                <a:sym typeface="Symbol" pitchFamily="18" charset="2"/>
              </a:rPr>
              <a:t> (</a:t>
            </a:r>
            <a:r>
              <a:rPr lang="el-GR" altLang="el-GR" sz="1600" b="1" dirty="0" smtClean="0">
                <a:solidFill>
                  <a:schemeClr val="tx1"/>
                </a:solidFill>
                <a:sym typeface="Symbol" pitchFamily="18" charset="2"/>
              </a:rPr>
              <a:t>επιθυμητό </a:t>
            </a:r>
            <a:r>
              <a:rPr lang="en-US" altLang="el-GR" sz="1600" b="1" dirty="0" smtClean="0">
                <a:solidFill>
                  <a:schemeClr val="tx1"/>
                </a:solidFill>
                <a:sym typeface="Symbol" pitchFamily="18" charset="2"/>
              </a:rPr>
              <a:t></a:t>
            </a:r>
            <a:r>
              <a:rPr lang="el-GR" altLang="el-GR" sz="1600" b="1" dirty="0" smtClean="0">
                <a:solidFill>
                  <a:schemeClr val="tx1"/>
                </a:solidFill>
                <a:sym typeface="Symbol" pitchFamily="18" charset="2"/>
              </a:rPr>
              <a:t>7 </a:t>
            </a:r>
            <a:r>
              <a:rPr lang="en-US" altLang="el-GR" sz="1600" b="1" dirty="0" err="1" smtClean="0">
                <a:solidFill>
                  <a:schemeClr val="tx1"/>
                </a:solidFill>
                <a:sym typeface="Symbol" pitchFamily="18" charset="2"/>
              </a:rPr>
              <a:t>mGy</a:t>
            </a:r>
            <a:r>
              <a:rPr lang="en-US" altLang="el-GR" sz="1600" b="1" dirty="0" smtClean="0">
                <a:solidFill>
                  <a:schemeClr val="tx1"/>
                </a:solidFill>
                <a:sym typeface="Symbol" pitchFamily="18" charset="2"/>
              </a:rPr>
              <a:t>, </a:t>
            </a:r>
            <a:r>
              <a:rPr lang="el-GR" altLang="el-GR" sz="1600" b="1" dirty="0" smtClean="0">
                <a:solidFill>
                  <a:schemeClr val="tx1"/>
                </a:solidFill>
                <a:sym typeface="Symbol" pitchFamily="18" charset="2"/>
              </a:rPr>
              <a:t> </a:t>
            </a:r>
            <a:r>
              <a:rPr lang="el-GR" altLang="el-GR" sz="1600" b="1" dirty="0" smtClean="0">
                <a:solidFill>
                  <a:schemeClr val="tx1"/>
                </a:solidFill>
                <a:sym typeface="Symbol" pitchFamily="18" charset="2"/>
              </a:rPr>
              <a:t>ΔΕΑ </a:t>
            </a:r>
            <a:r>
              <a:rPr lang="el-GR" altLang="el-GR" sz="1600" b="1" dirty="0" smtClean="0">
                <a:solidFill>
                  <a:schemeClr val="tx1"/>
                </a:solidFill>
                <a:sym typeface="Symbol" pitchFamily="18" charset="2"/>
              </a:rPr>
              <a:t>Ε.Ε.Α.Ε</a:t>
            </a:r>
            <a:r>
              <a:rPr lang="en-US" altLang="el-GR" sz="1600" b="1" dirty="0" smtClean="0">
                <a:solidFill>
                  <a:schemeClr val="tx1"/>
                </a:solidFill>
                <a:sym typeface="Symbol" pitchFamily="18" charset="2"/>
              </a:rPr>
              <a:t>)</a:t>
            </a:r>
            <a:endParaRPr lang="el-GR" altLang="el-GR" sz="1600" b="1" dirty="0" smtClean="0">
              <a:solidFill>
                <a:schemeClr val="tx1"/>
              </a:solidFill>
            </a:endParaRP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sz="1600" b="1" dirty="0" smtClean="0">
              <a:solidFill>
                <a:srgbClr val="000000"/>
              </a:solidFill>
            </a:endParaRP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l-GR" sz="1600" dirty="0" smtClean="0">
              <a:solidFill>
                <a:srgbClr val="000000"/>
              </a:solidFill>
            </a:endParaRP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72D67848-2C47-463D-B73D-6F02A6B35C7C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16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4822" name="Picture 3"/>
          <p:cNvPicPr>
            <a:picLocks noChangeAspect="1" noChangeArrowheads="1"/>
          </p:cNvPicPr>
          <p:nvPr/>
        </p:nvPicPr>
        <p:blipFill>
          <a:blip r:embed="rId2"/>
          <a:srcRect r="44058"/>
          <a:stretch>
            <a:fillRect/>
          </a:stretch>
        </p:blipFill>
        <p:spPr bwMode="auto">
          <a:xfrm>
            <a:off x="971550" y="4797425"/>
            <a:ext cx="1871663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6"/>
          <p:cNvPicPr>
            <a:picLocks noChangeAspect="1" noChangeArrowheads="1"/>
          </p:cNvPicPr>
          <p:nvPr/>
        </p:nvPicPr>
        <p:blipFill>
          <a:blip r:embed="rId2"/>
          <a:srcRect l="53401" r="2362" b="3867"/>
          <a:stretch>
            <a:fillRect/>
          </a:stretch>
        </p:blipFill>
        <p:spPr bwMode="auto">
          <a:xfrm>
            <a:off x="3132138" y="4581525"/>
            <a:ext cx="1846262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4652963"/>
            <a:ext cx="360045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Θέση αριθμού διαφάνειας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2634BF-33C9-477D-AE7E-291BA57D60D6}" type="slidenum">
              <a:rPr lang="el-GR" altLang="el-GR"/>
              <a:pPr>
                <a:defRPr/>
              </a:pPr>
              <a:t>17</a:t>
            </a:fld>
            <a:endParaRPr lang="el-GR" altLang="el-GR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268413"/>
            <a:ext cx="2682875" cy="2736850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981075"/>
            <a:ext cx="3384550" cy="274638"/>
          </a:xfrm>
          <a:custGeom>
            <a:avLst/>
            <a:gdLst>
              <a:gd name="T0" fmla="*/ 1135 w 7910513"/>
              <a:gd name="T1" fmla="*/ 0 h 5033962"/>
              <a:gd name="T2" fmla="*/ 265088 w 7910513"/>
              <a:gd name="T3" fmla="*/ 0 h 5033962"/>
              <a:gd name="T4" fmla="*/ 265088 w 7910513"/>
              <a:gd name="T5" fmla="*/ 45 h 5033962"/>
              <a:gd name="T6" fmla="*/ 0 w 7910513"/>
              <a:gd name="T7" fmla="*/ 45 h 5033962"/>
              <a:gd name="T8" fmla="*/ 1135 w 7910513"/>
              <a:gd name="T9" fmla="*/ 0 h 503396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910513"/>
              <a:gd name="T16" fmla="*/ 0 h 5033962"/>
              <a:gd name="T17" fmla="*/ 7910513 w 7910513"/>
              <a:gd name="T18" fmla="*/ 5033962 h 503396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ln>
            <a:noFill/>
          </a:ln>
        </p:spPr>
        <p:txBody>
          <a:bodyPr lIns="0" tIns="0" rIns="0" bIns="0">
            <a:spAutoFit/>
          </a:bodyPr>
          <a:lstStyle/>
          <a:p>
            <a:pPr marL="476250" indent="-190500" algn="just"/>
            <a:r>
              <a:rPr lang="el-GR" altLang="el-GR" sz="1800" b="1" smtClean="0"/>
              <a:t> </a:t>
            </a:r>
            <a:r>
              <a:rPr lang="en-US" altLang="el-GR" sz="1800" b="1" smtClean="0"/>
              <a:t>FFDM (GE</a:t>
            </a:r>
            <a:r>
              <a:rPr lang="el-GR" altLang="el-GR" sz="1800" b="1" smtClean="0"/>
              <a:t>)</a:t>
            </a:r>
          </a:p>
        </p:txBody>
      </p:sp>
      <p:sp>
        <p:nvSpPr>
          <p:cNvPr id="320516" name="Rectangle 4"/>
          <p:cNvSpPr>
            <a:spLocks noChangeArrowheads="1"/>
          </p:cNvSpPr>
          <p:nvPr/>
        </p:nvSpPr>
        <p:spPr bwMode="auto">
          <a:xfrm>
            <a:off x="971550" y="5373688"/>
            <a:ext cx="2592388" cy="2746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/>
          <a:p>
            <a:pPr marL="476250" indent="-190500" algn="just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el-GR" altLang="el-GR" sz="1800" b="1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altLang="el-GR" sz="1800" b="1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CR mammo (Fuji)</a:t>
            </a:r>
            <a:endParaRPr lang="el-GR" altLang="el-GR" sz="1800" b="1"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3">
            <a:lum contrast="12000"/>
          </a:blip>
          <a:srcRect l="20230" t="21895" r="10367" b="25970"/>
          <a:stretch>
            <a:fillRect/>
          </a:stretch>
        </p:blipFill>
        <p:spPr bwMode="auto">
          <a:xfrm>
            <a:off x="3708400" y="4122738"/>
            <a:ext cx="2735263" cy="273526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20520" name="AutoShape 8"/>
          <p:cNvSpPr>
            <a:spLocks noChangeArrowheads="1"/>
          </p:cNvSpPr>
          <p:nvPr/>
        </p:nvSpPr>
        <p:spPr bwMode="auto">
          <a:xfrm>
            <a:off x="895350" y="115888"/>
            <a:ext cx="7983538" cy="560387"/>
          </a:xfrm>
          <a:prstGeom prst="roundRect">
            <a:avLst>
              <a:gd name="adj" fmla="val 24806"/>
            </a:avLst>
          </a:prstGeom>
          <a:solidFill>
            <a:srgbClr val="FFFFCC"/>
          </a:solidFill>
          <a:ln w="19050">
            <a:solidFill>
              <a:srgbClr val="008080"/>
            </a:solidFill>
            <a:round/>
            <a:headEnd/>
            <a:tailEnd/>
          </a:ln>
          <a:effectLst/>
        </p:spPr>
        <p:txBody>
          <a:bodyPr anchor="b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en-US" altLang="el-GR" sz="2800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Arial Unicode MS" pitchFamily="34" charset="-128"/>
                <a:cs typeface="Arial Unicode MS" pitchFamily="34" charset="-128"/>
              </a:rPr>
              <a:t>ACR phantom</a:t>
            </a:r>
            <a:r>
              <a:rPr lang="el-GR" altLang="el-GR" sz="2800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Arial Unicode MS" pitchFamily="34" charset="-128"/>
                <a:cs typeface="Arial Unicode MS" pitchFamily="34" charset="-128"/>
              </a:rPr>
              <a:t>:</a:t>
            </a:r>
            <a:r>
              <a:rPr lang="en-US" altLang="el-GR" sz="2800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l-GR" altLang="el-GR" sz="2800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Arial Unicode MS" pitchFamily="34" charset="-128"/>
                <a:cs typeface="Arial Unicode MS" pitchFamily="34" charset="-128"/>
              </a:rPr>
              <a:t>παραδείγματα</a:t>
            </a:r>
          </a:p>
        </p:txBody>
      </p:sp>
      <p:pic>
        <p:nvPicPr>
          <p:cNvPr id="35847" name="Picture 10" descr="ACRasDR_"/>
          <p:cNvPicPr>
            <a:picLocks noChangeAspect="1" noChangeArrowheads="1"/>
          </p:cNvPicPr>
          <p:nvPr/>
        </p:nvPicPr>
        <p:blipFill>
          <a:blip r:embed="rId4">
            <a:lum bright="12000" contrast="18000"/>
          </a:blip>
          <a:srcRect/>
          <a:stretch>
            <a:fillRect/>
          </a:stretch>
        </p:blipFill>
        <p:spPr bwMode="auto">
          <a:xfrm>
            <a:off x="6011863" y="1341438"/>
            <a:ext cx="2928937" cy="267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8" name="Rectangle 3"/>
          <p:cNvSpPr>
            <a:spLocks noChangeArrowheads="1"/>
          </p:cNvSpPr>
          <p:nvPr/>
        </p:nvSpPr>
        <p:spPr bwMode="auto">
          <a:xfrm>
            <a:off x="5940425" y="1052513"/>
            <a:ext cx="2374900" cy="274637"/>
          </a:xfrm>
          <a:custGeom>
            <a:avLst/>
            <a:gdLst>
              <a:gd name="T0" fmla="*/ 796 w 7910513"/>
              <a:gd name="T1" fmla="*/ 0 h 5033962"/>
              <a:gd name="T2" fmla="*/ 186009 w 7910513"/>
              <a:gd name="T3" fmla="*/ 0 h 5033962"/>
              <a:gd name="T4" fmla="*/ 186009 w 7910513"/>
              <a:gd name="T5" fmla="*/ 45 h 5033962"/>
              <a:gd name="T6" fmla="*/ 0 w 7910513"/>
              <a:gd name="T7" fmla="*/ 45 h 5033962"/>
              <a:gd name="T8" fmla="*/ 796 w 7910513"/>
              <a:gd name="T9" fmla="*/ 0 h 503396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910513"/>
              <a:gd name="T16" fmla="*/ 0 h 5033962"/>
              <a:gd name="T17" fmla="*/ 7910513 w 7910513"/>
              <a:gd name="T18" fmla="*/ 5033962 h 503396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noFill/>
          <a:ln w="5715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476250" indent="-190500" algn="just" eaLnBrk="0" hangingPunct="0">
              <a:spcBef>
                <a:spcPct val="20000"/>
              </a:spcBef>
              <a:buClr>
                <a:srgbClr val="B62626"/>
              </a:buClr>
              <a:buFont typeface="Wingdings" pitchFamily="2" charset="2"/>
              <a:buChar char="v"/>
            </a:pPr>
            <a:r>
              <a:rPr lang="el-GR" altLang="el-GR" sz="1800" b="1">
                <a:solidFill>
                  <a:srgbClr val="6600CC"/>
                </a:solidFill>
              </a:rPr>
              <a:t> </a:t>
            </a:r>
            <a:r>
              <a:rPr lang="en-US" altLang="el-GR" sz="1800" b="1">
                <a:solidFill>
                  <a:srgbClr val="6600CC"/>
                </a:solidFill>
              </a:rPr>
              <a:t>FFDM (</a:t>
            </a:r>
            <a:r>
              <a:rPr lang="el-GR" altLang="el-GR" sz="1800" b="1">
                <a:solidFill>
                  <a:srgbClr val="6600CC"/>
                </a:solidFill>
              </a:rPr>
              <a:t>S</a:t>
            </a:r>
            <a:r>
              <a:rPr lang="en-US" altLang="el-GR" sz="1800" b="1">
                <a:solidFill>
                  <a:srgbClr val="6600CC"/>
                </a:solidFill>
              </a:rPr>
              <a:t>iemens)</a:t>
            </a:r>
            <a:endParaRPr lang="el-GR" altLang="el-GR" sz="1800" b="1">
              <a:solidFill>
                <a:srgbClr val="66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Θέση αριθμού διαφάνειας 6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C24A521D-1FA1-46C5-A3D0-FAEFDF6629CC}" type="slidenum">
              <a:rPr lang="el-GR" alt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18</a:t>
            </a:fld>
            <a:endParaRPr lang="el-GR" altLang="el-GR" sz="26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320518" name="Rectangle 6"/>
          <p:cNvSpPr>
            <a:spLocks noChangeArrowheads="1"/>
          </p:cNvSpPr>
          <p:nvPr/>
        </p:nvSpPr>
        <p:spPr bwMode="auto">
          <a:xfrm>
            <a:off x="1042988" y="1125538"/>
            <a:ext cx="2520950" cy="2746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/>
          <a:p>
            <a:pPr marL="266700" indent="-85725" algn="ctr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l"/>
              <a:defRPr/>
            </a:pPr>
            <a:r>
              <a:rPr lang="el-GR" altLang="el-GR" sz="1800" b="1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altLang="el-GR" sz="1800" b="1"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FFDM (Siemens)</a:t>
            </a:r>
            <a:endParaRPr lang="el-GR" altLang="el-GR" sz="1800" b="1"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pic>
        <p:nvPicPr>
          <p:cNvPr id="36867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851275" y="1125538"/>
            <a:ext cx="4824413" cy="2239962"/>
          </a:xfrm>
          <a:prstGeom prst="rect">
            <a:avLst/>
          </a:prstGeom>
          <a:ln w="25400" cap="flat">
            <a:solidFill>
              <a:srgbClr val="000000"/>
            </a:solidFill>
            <a:headEnd type="none" w="med" len="med"/>
            <a:tailEnd type="none" w="med" len="med"/>
          </a:ln>
        </p:spPr>
      </p:pic>
      <p:sp>
        <p:nvSpPr>
          <p:cNvPr id="320520" name="AutoShape 8"/>
          <p:cNvSpPr>
            <a:spLocks noChangeArrowheads="1"/>
          </p:cNvSpPr>
          <p:nvPr/>
        </p:nvSpPr>
        <p:spPr bwMode="auto">
          <a:xfrm>
            <a:off x="904875" y="174625"/>
            <a:ext cx="7964488" cy="431800"/>
          </a:xfrm>
          <a:prstGeom prst="roundRect">
            <a:avLst>
              <a:gd name="adj" fmla="val 24806"/>
            </a:avLst>
          </a:prstGeom>
          <a:solidFill>
            <a:srgbClr val="FFFFCC"/>
          </a:solidFill>
          <a:ln w="19050">
            <a:solidFill>
              <a:srgbClr val="008080"/>
            </a:solidFill>
            <a:round/>
            <a:headEnd/>
            <a:tailEnd/>
          </a:ln>
          <a:effectLst/>
        </p:spPr>
        <p:txBody>
          <a:bodyPr anchor="b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en-US" altLang="el-GR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TOR MAX phantom </a:t>
            </a:r>
            <a:r>
              <a:rPr lang="el-GR" altLang="el-GR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+</a:t>
            </a:r>
            <a:r>
              <a:rPr lang="en-US" altLang="el-GR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3.5 cm Acrylic</a:t>
            </a:r>
            <a:endParaRPr lang="el-GR" altLang="el-GR" b="1">
              <a:solidFill>
                <a:srgbClr val="B6262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6869" name="Picture 10" descr="TORMAX_SW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3854450"/>
            <a:ext cx="2089150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11" descr="TORMAX_HCR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2276475"/>
            <a:ext cx="2232025" cy="153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12" descr="TORMAX_LCR_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7538" y="5376863"/>
            <a:ext cx="4249737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13" descr="TORMAX_microC_masses_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3573463"/>
            <a:ext cx="4608512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14" descr="TORMAX_microC_SW_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913" y="5773738"/>
            <a:ext cx="1800225" cy="108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4324" name="Group 52"/>
          <p:cNvGraphicFramePr>
            <a:graphicFrameLocks noGrp="1"/>
          </p:cNvGraphicFramePr>
          <p:nvPr/>
        </p:nvGraphicFramePr>
        <p:xfrm>
          <a:off x="1187450" y="1484313"/>
          <a:ext cx="2159000" cy="670560"/>
        </p:xfrm>
        <a:graphic>
          <a:graphicData uri="http://schemas.openxmlformats.org/drawingml/2006/table">
            <a:tbl>
              <a:tblPr/>
              <a:tblGrid>
                <a:gridCol w="1042988"/>
                <a:gridCol w="1116012"/>
              </a:tblGrid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30117"/>
                          </a:solidFill>
                          <a:effectLst/>
                          <a:latin typeface="Arial" charset="0"/>
                          <a:cs typeface="Arial" charset="0"/>
                        </a:rPr>
                        <a:t>8 </a:t>
                      </a:r>
                      <a:r>
                        <a:rPr kumimoji="0" lang="el-G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30117"/>
                          </a:solidFill>
                          <a:effectLst/>
                          <a:latin typeface="Arial" charset="0"/>
                          <a:cs typeface="Arial" charset="0"/>
                        </a:rPr>
                        <a:t>LμC</a:t>
                      </a:r>
                      <a:endParaRPr kumimoji="0" lang="el-G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30117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30117"/>
                          </a:solidFill>
                          <a:effectLst/>
                          <a:latin typeface="Arial" charset="0"/>
                          <a:cs typeface="Arial" charset="0"/>
                        </a:rPr>
                        <a:t>7 LC Obj</a:t>
                      </a:r>
                      <a:endParaRPr kumimoji="0" lang="el-G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30117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30117"/>
                          </a:solidFill>
                          <a:effectLst/>
                          <a:latin typeface="Arial" charset="0"/>
                          <a:cs typeface="Arial" charset="0"/>
                        </a:rPr>
                        <a:t>7 </a:t>
                      </a:r>
                      <a:r>
                        <a:rPr kumimoji="0" lang="el-G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30117"/>
                          </a:solidFill>
                          <a:effectLst/>
                          <a:latin typeface="Arial" charset="0"/>
                          <a:cs typeface="Arial" charset="0"/>
                        </a:rPr>
                        <a:t>SμC</a:t>
                      </a:r>
                      <a:endParaRPr kumimoji="0" lang="el-G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30117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  <a:r>
                        <a:rPr kumimoji="0" lang="el-G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30117"/>
                          </a:solidFill>
                          <a:effectLst/>
                          <a:latin typeface="Arial" charset="0"/>
                          <a:cs typeface="Arial" charset="0"/>
                        </a:rPr>
                        <a:t> LC LP</a:t>
                      </a:r>
                      <a:endParaRPr kumimoji="0" lang="el-G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30117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2" name="Έλλειψη 1"/>
          <p:cNvSpPr/>
          <p:nvPr/>
        </p:nvSpPr>
        <p:spPr bwMode="auto">
          <a:xfrm>
            <a:off x="7092280" y="3429000"/>
            <a:ext cx="936104" cy="936104"/>
          </a:xfrm>
          <a:prstGeom prst="ellipse">
            <a:avLst/>
          </a:prstGeom>
          <a:noFill/>
          <a:ln w="5715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 Greek" charset="-95"/>
              <a:cs typeface="Times New Roman" pitchFamily="18" charset="0"/>
            </a:endParaRPr>
          </a:p>
        </p:txBody>
      </p:sp>
      <p:sp>
        <p:nvSpPr>
          <p:cNvPr id="13" name="Έλλειψη 12"/>
          <p:cNvSpPr/>
          <p:nvPr/>
        </p:nvSpPr>
        <p:spPr bwMode="auto">
          <a:xfrm>
            <a:off x="1331118" y="2359308"/>
            <a:ext cx="1944687" cy="1285716"/>
          </a:xfrm>
          <a:prstGeom prst="ellipse">
            <a:avLst/>
          </a:prstGeom>
          <a:noFill/>
          <a:ln w="5715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 Greek" charset="-95"/>
              <a:cs typeface="Times New Roman" pitchFamily="18" charset="0"/>
            </a:endParaRPr>
          </a:p>
        </p:txBody>
      </p:sp>
      <p:sp>
        <p:nvSpPr>
          <p:cNvPr id="14" name="Έλλειψη 13"/>
          <p:cNvSpPr/>
          <p:nvPr/>
        </p:nvSpPr>
        <p:spPr bwMode="auto">
          <a:xfrm>
            <a:off x="5004048" y="1700808"/>
            <a:ext cx="1170510" cy="851355"/>
          </a:xfrm>
          <a:prstGeom prst="ellipse">
            <a:avLst/>
          </a:prstGeom>
          <a:noFill/>
          <a:ln w="5715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 Greek" charset="-95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24" descr="TORM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1052513"/>
            <a:ext cx="5334000" cy="232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Θέση αριθμού διαφάνειας 6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4586A0C3-1DE9-4105-9FBC-49977BE04458}" type="slidenum">
              <a:rPr lang="el-GR" alt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19</a:t>
            </a:fld>
            <a:endParaRPr lang="el-GR" altLang="el-GR" sz="26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320518" name="Rectangle 6"/>
          <p:cNvSpPr>
            <a:spLocks noChangeArrowheads="1"/>
          </p:cNvSpPr>
          <p:nvPr/>
        </p:nvSpPr>
        <p:spPr bwMode="auto">
          <a:xfrm>
            <a:off x="6415305" y="1125537"/>
            <a:ext cx="2520950" cy="2746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>
            <a:spAutoFit/>
          </a:bodyPr>
          <a:lstStyle/>
          <a:p>
            <a:pPr marL="266700" indent="-85725" algn="ctr">
              <a:spcBef>
                <a:spcPct val="20000"/>
              </a:spcBef>
              <a:buClr>
                <a:schemeClr val="bg1"/>
              </a:buClr>
              <a:buSzPct val="75000"/>
              <a:buFont typeface="Wingdings" pitchFamily="2" charset="2"/>
              <a:buChar char="l"/>
              <a:defRPr/>
            </a:pPr>
            <a:r>
              <a:rPr lang="el-GR" altLang="el-GR" sz="18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US" altLang="el-GR" sz="1800" b="1" dirty="0">
                <a:solidFill>
                  <a:schemeClr val="accent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FFDM (Siemens)</a:t>
            </a:r>
            <a:endParaRPr lang="el-GR" altLang="el-GR" sz="1800" b="1" dirty="0">
              <a:solidFill>
                <a:schemeClr val="accent3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320520" name="AutoShape 8"/>
          <p:cNvSpPr>
            <a:spLocks noChangeArrowheads="1"/>
          </p:cNvSpPr>
          <p:nvPr/>
        </p:nvSpPr>
        <p:spPr bwMode="auto">
          <a:xfrm>
            <a:off x="904875" y="174625"/>
            <a:ext cx="7964488" cy="431800"/>
          </a:xfrm>
          <a:prstGeom prst="roundRect">
            <a:avLst>
              <a:gd name="adj" fmla="val 24806"/>
            </a:avLst>
          </a:prstGeom>
          <a:solidFill>
            <a:srgbClr val="FFFFCC"/>
          </a:solidFill>
          <a:ln w="19050">
            <a:solidFill>
              <a:srgbClr val="008080"/>
            </a:solidFill>
            <a:round/>
            <a:headEnd/>
            <a:tailEnd/>
          </a:ln>
          <a:effectLst/>
        </p:spPr>
        <p:txBody>
          <a:bodyPr anchor="b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en-US" altLang="el-GR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TOR MAM phantom</a:t>
            </a:r>
            <a:endParaRPr lang="el-GR" altLang="el-GR" b="1">
              <a:solidFill>
                <a:srgbClr val="B6262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8916" name="Picture 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412875"/>
            <a:ext cx="2736850" cy="1570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8918" name="Picture 25" descr="TORMAMbreast_"/>
          <p:cNvPicPr>
            <a:picLocks noChangeAspect="1" noChangeArrowheads="1"/>
          </p:cNvPicPr>
          <p:nvPr/>
        </p:nvPicPr>
        <p:blipFill>
          <a:blip r:embed="rId4"/>
          <a:srcRect l="34842" t="1414" r="25873"/>
          <a:stretch>
            <a:fillRect/>
          </a:stretch>
        </p:blipFill>
        <p:spPr bwMode="auto">
          <a:xfrm>
            <a:off x="755650" y="3429000"/>
            <a:ext cx="30749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26" descr="TORMAMphantom_"/>
          <p:cNvPicPr>
            <a:picLocks noChangeAspect="1" noChangeArrowheads="1"/>
          </p:cNvPicPr>
          <p:nvPr/>
        </p:nvPicPr>
        <p:blipFill>
          <a:blip r:embed="rId5"/>
          <a:srcRect l="34683" r="6902"/>
          <a:stretch>
            <a:fillRect/>
          </a:stretch>
        </p:blipFill>
        <p:spPr bwMode="auto">
          <a:xfrm>
            <a:off x="4211638" y="3554413"/>
            <a:ext cx="4537075" cy="330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Θέση αριθμού διαφάνειας 6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33110B45-BBE6-4626-8C19-D8C4028D11F6}" type="slidenum">
              <a:rPr lang="el-GR" alt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20</a:t>
            </a:fld>
            <a:endParaRPr lang="el-GR" altLang="el-GR" sz="26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320520" name="AutoShape 8"/>
          <p:cNvSpPr>
            <a:spLocks noChangeArrowheads="1"/>
          </p:cNvSpPr>
          <p:nvPr/>
        </p:nvSpPr>
        <p:spPr bwMode="auto">
          <a:xfrm>
            <a:off x="900113" y="115888"/>
            <a:ext cx="7974012" cy="495300"/>
          </a:xfrm>
          <a:prstGeom prst="roundRect">
            <a:avLst>
              <a:gd name="adj" fmla="val 24806"/>
            </a:avLst>
          </a:prstGeom>
          <a:solidFill>
            <a:srgbClr val="FFFFCC"/>
          </a:solidFill>
          <a:ln w="19050">
            <a:solidFill>
              <a:srgbClr val="008080"/>
            </a:solidFill>
            <a:round/>
            <a:headEnd/>
            <a:tailEnd/>
          </a:ln>
          <a:effectLst/>
        </p:spPr>
        <p:txBody>
          <a:bodyPr anchor="b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en-US" altLang="el-GR" sz="2400" b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CDMAM</a:t>
            </a:r>
            <a:endParaRPr lang="el-GR" altLang="el-GR" sz="2400" b="1">
              <a:solidFill>
                <a:srgbClr val="B6262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9939" name="Picture 9" descr="CDMA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052513"/>
            <a:ext cx="5329238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10" descr="CDMAM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5513" y="4111625"/>
            <a:ext cx="6583362" cy="274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95250"/>
            <a:ext cx="8064500" cy="566738"/>
          </a:xfrm>
        </p:spPr>
        <p:txBody>
          <a:bodyPr/>
          <a:lstStyle/>
          <a:p>
            <a:pPr algn="ctr" eaLnBrk="1" hangingPunct="1"/>
            <a:r>
              <a:rPr lang="en-US" sz="3000" smtClean="0">
                <a:latin typeface="Times New Roman" pitchFamily="18" charset="0"/>
              </a:rPr>
              <a:t>DR-CR:</a:t>
            </a:r>
            <a:r>
              <a:rPr lang="en-US" sz="3000" b="0" smtClean="0">
                <a:latin typeface="Times New Roman" pitchFamily="18" charset="0"/>
              </a:rPr>
              <a:t> </a:t>
            </a:r>
            <a:r>
              <a:rPr lang="el-GR" sz="3000" smtClean="0">
                <a:latin typeface="Times New Roman" pitchFamily="18" charset="0"/>
              </a:rPr>
              <a:t>Έλεγχος </a:t>
            </a:r>
            <a:r>
              <a:rPr lang="en-US" sz="3000" smtClean="0">
                <a:latin typeface="Times New Roman" pitchFamily="18" charset="0"/>
              </a:rPr>
              <a:t>CNR</a:t>
            </a:r>
            <a:endParaRPr lang="el-GR" sz="3000" smtClean="0">
              <a:latin typeface="Times New Roman" pitchFamily="18" charset="0"/>
            </a:endParaRP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82358" cy="5626894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600" b="1" dirty="0" smtClean="0">
                <a:solidFill>
                  <a:srgbClr val="1A09F5"/>
                </a:solidFill>
              </a:rPr>
              <a:t>: </a:t>
            </a:r>
            <a:r>
              <a:rPr lang="el-GR" sz="1600" b="1" dirty="0" smtClean="0">
                <a:solidFill>
                  <a:srgbClr val="000000"/>
                </a:solidFill>
              </a:rPr>
              <a:t>Έλεγχος </a:t>
            </a:r>
            <a:r>
              <a:rPr lang="en-US" sz="1600" b="1" dirty="0" smtClean="0">
                <a:solidFill>
                  <a:srgbClr val="000000"/>
                </a:solidFill>
              </a:rPr>
              <a:t>CNR</a:t>
            </a:r>
            <a:endParaRPr lang="el-GR" sz="1600" b="1" dirty="0" smtClean="0">
              <a:solidFill>
                <a:srgbClr val="000000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ετήσιος </a:t>
            </a: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600" b="1" dirty="0" smtClean="0">
                <a:solidFill>
                  <a:srgbClr val="1A09F5"/>
                </a:solidFill>
              </a:rPr>
              <a:t>:</a:t>
            </a:r>
            <a:r>
              <a:rPr lang="en-US" sz="1600" b="1" dirty="0" smtClean="0">
                <a:solidFill>
                  <a:srgbClr val="001933"/>
                </a:solidFill>
              </a:rPr>
              <a:t> </a:t>
            </a:r>
            <a:r>
              <a:rPr lang="el-GR" sz="1600" dirty="0" smtClean="0">
                <a:solidFill>
                  <a:srgbClr val="001933"/>
                </a:solidFill>
              </a:rPr>
              <a:t>Διενεργούνται εκθέσεις με διάφορα πάχη </a:t>
            </a:r>
            <a:r>
              <a:rPr lang="en-US" sz="1600" dirty="0" smtClean="0">
                <a:solidFill>
                  <a:srgbClr val="001933"/>
                </a:solidFill>
              </a:rPr>
              <a:t>PMMA </a:t>
            </a:r>
            <a:r>
              <a:rPr lang="el-GR" sz="1600" dirty="0" smtClean="0">
                <a:solidFill>
                  <a:srgbClr val="001933"/>
                </a:solidFill>
              </a:rPr>
              <a:t>2-7 </a:t>
            </a:r>
            <a:r>
              <a:rPr lang="en-US" sz="1600" dirty="0" smtClean="0">
                <a:solidFill>
                  <a:srgbClr val="001933"/>
                </a:solidFill>
              </a:rPr>
              <a:t>cm, 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None/>
            </a:pPr>
            <a:r>
              <a:rPr lang="en-US" sz="1600" dirty="0" smtClean="0">
                <a:solidFill>
                  <a:srgbClr val="001933"/>
                </a:solidFill>
              </a:rPr>
              <a:t>                       </a:t>
            </a:r>
            <a:r>
              <a:rPr lang="el-GR" sz="1600" dirty="0" smtClean="0">
                <a:solidFill>
                  <a:srgbClr val="001933"/>
                </a:solidFill>
              </a:rPr>
              <a:t>με ένα μικρό τεμάχιο </a:t>
            </a:r>
            <a:r>
              <a:rPr lang="en-US" sz="1600" dirty="0" smtClean="0">
                <a:solidFill>
                  <a:srgbClr val="001933"/>
                </a:solidFill>
              </a:rPr>
              <a:t>Al 0.1 </a:t>
            </a:r>
            <a:r>
              <a:rPr lang="el-GR" sz="1600" dirty="0" smtClean="0">
                <a:solidFill>
                  <a:srgbClr val="001933"/>
                </a:solidFill>
              </a:rPr>
              <a:t>ή 0</a:t>
            </a:r>
            <a:r>
              <a:rPr lang="en-US" sz="1600" dirty="0" smtClean="0">
                <a:solidFill>
                  <a:srgbClr val="001933"/>
                </a:solidFill>
              </a:rPr>
              <a:t>.</a:t>
            </a:r>
            <a:r>
              <a:rPr lang="el-GR" sz="1600" dirty="0" smtClean="0">
                <a:solidFill>
                  <a:srgbClr val="001933"/>
                </a:solidFill>
              </a:rPr>
              <a:t>2 </a:t>
            </a:r>
            <a:r>
              <a:rPr lang="en-US" sz="1600" dirty="0" smtClean="0">
                <a:solidFill>
                  <a:srgbClr val="001933"/>
                </a:solidFill>
              </a:rPr>
              <a:t>mm Al</a:t>
            </a:r>
            <a:r>
              <a:rPr lang="el-GR" sz="1600" dirty="0" smtClean="0">
                <a:solidFill>
                  <a:srgbClr val="001933"/>
                </a:solidFill>
              </a:rPr>
              <a:t> πάνω στα 2 </a:t>
            </a:r>
            <a:r>
              <a:rPr lang="en-US" sz="1600" dirty="0" smtClean="0">
                <a:solidFill>
                  <a:srgbClr val="001933"/>
                </a:solidFill>
              </a:rPr>
              <a:t>cm PMMA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dirty="0" smtClean="0">
              <a:solidFill>
                <a:srgbClr val="001933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b="1" u="sng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800" b="1" u="sng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600" b="1" dirty="0" smtClean="0">
                <a:solidFill>
                  <a:srgbClr val="1A09F5"/>
                </a:solidFill>
              </a:rPr>
              <a:t>:</a:t>
            </a:r>
            <a:endParaRPr lang="en-US" sz="1600" b="1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b="1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b="1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b="1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b="1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600" b="1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1100" b="1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endParaRPr lang="en-US" sz="400" b="1" dirty="0" smtClean="0">
              <a:solidFill>
                <a:srgbClr val="1A09F5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600" b="1" dirty="0" smtClean="0">
                <a:solidFill>
                  <a:srgbClr val="FF0000"/>
                </a:solidFill>
              </a:rPr>
              <a:t>Προσοχή! </a:t>
            </a:r>
            <a:r>
              <a:rPr lang="el-GR" sz="1400" b="1" dirty="0" smtClean="0">
                <a:solidFill>
                  <a:srgbClr val="7030A0"/>
                </a:solidFill>
              </a:rPr>
              <a:t>Σε πάχη &gt;5 </a:t>
            </a:r>
            <a:r>
              <a:rPr lang="en-US" sz="1400" b="1" dirty="0" smtClean="0">
                <a:solidFill>
                  <a:srgbClr val="7030A0"/>
                </a:solidFill>
              </a:rPr>
              <a:t>cm </a:t>
            </a:r>
            <a:r>
              <a:rPr lang="el-GR" sz="1400" b="1" dirty="0" smtClean="0">
                <a:solidFill>
                  <a:srgbClr val="7030A0"/>
                </a:solidFill>
              </a:rPr>
              <a:t>μπορεί οι τιμές</a:t>
            </a:r>
            <a:endParaRPr lang="en-US" sz="1400" b="1" dirty="0" smtClean="0">
              <a:solidFill>
                <a:srgbClr val="7030A0"/>
              </a:solidFill>
            </a:endParaRP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  <a:buFont typeface="Wingdings" pitchFamily="2" charset="2"/>
              <a:buNone/>
            </a:pPr>
            <a:r>
              <a:rPr lang="el-GR" sz="1400" b="1" dirty="0" smtClean="0">
                <a:solidFill>
                  <a:srgbClr val="7030A0"/>
                </a:solidFill>
              </a:rPr>
              <a:t>        </a:t>
            </a:r>
            <a:r>
              <a:rPr lang="en-US" sz="1400" b="1" dirty="0" smtClean="0">
                <a:solidFill>
                  <a:srgbClr val="7030A0"/>
                </a:solidFill>
              </a:rPr>
              <a:t>CNR &lt; </a:t>
            </a:r>
            <a:r>
              <a:rPr lang="el-GR" sz="1400" b="1" dirty="0" smtClean="0">
                <a:solidFill>
                  <a:srgbClr val="7030A0"/>
                </a:solidFill>
              </a:rPr>
              <a:t>ορίου απλά επειδή </a:t>
            </a:r>
            <a:r>
              <a:rPr lang="en-US" sz="1400" b="1" dirty="0" smtClean="0">
                <a:solidFill>
                  <a:srgbClr val="7030A0"/>
                </a:solidFill>
              </a:rPr>
              <a:t>CNR &gt;&gt; </a:t>
            </a:r>
            <a:r>
              <a:rPr lang="el-GR" sz="1400" b="1" dirty="0" smtClean="0">
                <a:solidFill>
                  <a:srgbClr val="7030A0"/>
                </a:solidFill>
              </a:rPr>
              <a:t>στα 5 </a:t>
            </a:r>
            <a:r>
              <a:rPr lang="en-US" sz="1400" b="1" dirty="0" smtClean="0">
                <a:solidFill>
                  <a:srgbClr val="7030A0"/>
                </a:solidFill>
              </a:rPr>
              <a:t>cm</a:t>
            </a:r>
            <a:endParaRPr lang="el-GR" sz="1400" dirty="0" smtClean="0">
              <a:solidFill>
                <a:srgbClr val="7030A0"/>
              </a:solidFill>
            </a:endParaRP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495C75F2-34D7-4856-A8EA-69EB7F31555F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21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Ορθογώνιο 7"/>
          <p:cNvSpPr/>
          <p:nvPr/>
        </p:nvSpPr>
        <p:spPr bwMode="auto">
          <a:xfrm>
            <a:off x="3635373" y="3418809"/>
            <a:ext cx="2667000" cy="385762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  <a:latin typeface="Times New Roman Greek" charset="-95"/>
              </a:rPr>
              <a:t>GE auto MTF/CNR test</a:t>
            </a:r>
            <a:endParaRPr lang="el-GR" sz="1800" dirty="0">
              <a:solidFill>
                <a:schemeClr val="tx1"/>
              </a:solidFill>
              <a:latin typeface="Times New Roman Greek" charset="-95"/>
            </a:endParaRPr>
          </a:p>
        </p:txBody>
      </p:sp>
      <p:pic>
        <p:nvPicPr>
          <p:cNvPr id="409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88884" y="3871119"/>
            <a:ext cx="1959979" cy="2297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4"/>
          <p:cNvPicPr>
            <a:picLocks noChangeAspect="1" noChangeArrowheads="1"/>
          </p:cNvPicPr>
          <p:nvPr/>
        </p:nvPicPr>
        <p:blipFill>
          <a:blip r:embed="rId3"/>
          <a:srcRect l="29099" t="33754"/>
          <a:stretch>
            <a:fillRect/>
          </a:stretch>
        </p:blipFill>
        <p:spPr bwMode="auto">
          <a:xfrm>
            <a:off x="2992438" y="2493963"/>
            <a:ext cx="4772025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20775" y="4292600"/>
            <a:ext cx="19050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20775" y="2398713"/>
            <a:ext cx="1571625" cy="134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1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34138" y="3678238"/>
            <a:ext cx="2595149" cy="2919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130175"/>
            <a:ext cx="8064500" cy="531813"/>
          </a:xfrm>
        </p:spPr>
        <p:txBody>
          <a:bodyPr/>
          <a:lstStyle/>
          <a:p>
            <a:pPr>
              <a:defRPr/>
            </a:pPr>
            <a:r>
              <a:rPr lang="en-US" altLang="el-GR" sz="28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Philips </a:t>
            </a:r>
            <a:r>
              <a:rPr lang="en-US" altLang="el-GR" sz="2800" dirty="0" err="1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Microdose</a:t>
            </a:r>
            <a:r>
              <a:rPr lang="en-US" altLang="el-GR" sz="2800" dirty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 Daily QC phantom</a:t>
            </a:r>
            <a:endParaRPr lang="el-GR" altLang="el-GR" sz="2800" dirty="0">
              <a:solidFill>
                <a:srgbClr val="B6262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100"/>
              </a:spcBef>
              <a:spcAft>
                <a:spcPts val="100"/>
              </a:spcAft>
              <a:defRPr/>
            </a:pPr>
            <a:r>
              <a:rPr lang="el-GR" sz="14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400" b="1" dirty="0" smtClean="0">
                <a:solidFill>
                  <a:srgbClr val="1A09F5"/>
                </a:solidFill>
              </a:rPr>
              <a:t>: </a:t>
            </a:r>
            <a:r>
              <a:rPr lang="el-GR" sz="1400" b="1" dirty="0" smtClean="0">
                <a:solidFill>
                  <a:srgbClr val="000000"/>
                </a:solidFill>
              </a:rPr>
              <a:t>Έλεγχος ομοιογένειας</a:t>
            </a:r>
            <a:r>
              <a:rPr lang="en-US" sz="1400" b="1" dirty="0" smtClean="0">
                <a:solidFill>
                  <a:srgbClr val="000000"/>
                </a:solidFill>
              </a:rPr>
              <a:t>, SNR </a:t>
            </a:r>
            <a:r>
              <a:rPr lang="el-GR" sz="1400" b="1" dirty="0" smtClean="0">
                <a:solidFill>
                  <a:srgbClr val="000000"/>
                </a:solidFill>
              </a:rPr>
              <a:t>και </a:t>
            </a:r>
            <a:r>
              <a:rPr lang="en-US" sz="1400" b="1" dirty="0" smtClean="0">
                <a:solidFill>
                  <a:srgbClr val="000000"/>
                </a:solidFill>
              </a:rPr>
              <a:t>CNR </a:t>
            </a:r>
            <a:r>
              <a:rPr lang="el-GR" sz="1400" b="1" dirty="0" smtClean="0">
                <a:solidFill>
                  <a:srgbClr val="000000"/>
                </a:solidFill>
              </a:rPr>
              <a:t>του ανιχνευτή. </a:t>
            </a:r>
          </a:p>
          <a:p>
            <a:pPr marL="265113" indent="-265113" algn="just" eaLnBrk="1" hangingPunct="1">
              <a:spcBef>
                <a:spcPts val="100"/>
              </a:spcBef>
              <a:spcAft>
                <a:spcPts val="100"/>
              </a:spcAft>
              <a:defRPr/>
            </a:pPr>
            <a:r>
              <a:rPr lang="el-GR" sz="1400" b="1" u="sng" dirty="0" smtClean="0">
                <a:solidFill>
                  <a:srgbClr val="1A09F5"/>
                </a:solidFill>
              </a:rPr>
              <a:t>Συχνότητα</a:t>
            </a:r>
            <a:r>
              <a:rPr lang="en-US" sz="1400" b="1" dirty="0" smtClean="0">
                <a:solidFill>
                  <a:srgbClr val="1A09F5"/>
                </a:solidFill>
              </a:rPr>
              <a:t>:</a:t>
            </a:r>
            <a:r>
              <a:rPr lang="en-US" sz="1400" b="1" dirty="0" smtClean="0">
                <a:solidFill>
                  <a:srgbClr val="001933"/>
                </a:solidFill>
              </a:rPr>
              <a:t> </a:t>
            </a:r>
            <a:r>
              <a:rPr lang="el-GR" sz="1400" dirty="0" smtClean="0">
                <a:solidFill>
                  <a:srgbClr val="001933"/>
                </a:solidFill>
              </a:rPr>
              <a:t>ημερήσιος</a:t>
            </a:r>
            <a:endParaRPr lang="en-US" sz="1400" dirty="0" smtClean="0">
              <a:solidFill>
                <a:srgbClr val="001933"/>
              </a:solidFill>
            </a:endParaRPr>
          </a:p>
          <a:p>
            <a:pPr marL="265113" indent="-265113" algn="just">
              <a:spcBef>
                <a:spcPts val="100"/>
              </a:spcBef>
              <a:spcAft>
                <a:spcPts val="100"/>
              </a:spcAft>
              <a:defRPr/>
            </a:pPr>
            <a:r>
              <a:rPr lang="el-GR" sz="14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400" b="1" dirty="0" smtClean="0">
                <a:solidFill>
                  <a:srgbClr val="1A09F5"/>
                </a:solidFill>
              </a:rPr>
              <a:t>:</a:t>
            </a:r>
            <a:r>
              <a:rPr lang="en-US" sz="1400" b="1" dirty="0" smtClean="0">
                <a:solidFill>
                  <a:srgbClr val="001933"/>
                </a:solidFill>
              </a:rPr>
              <a:t> </a:t>
            </a:r>
            <a:r>
              <a:rPr lang="el-GR" sz="1400" b="1" dirty="0" smtClean="0">
                <a:solidFill>
                  <a:srgbClr val="030117"/>
                </a:solidFill>
              </a:rPr>
              <a:t>Χρησιμοποιείται ειδικό ομοίωμα. Μετρώνται οι τιμές του </a:t>
            </a:r>
            <a:r>
              <a:rPr lang="el-GR" sz="1400" b="1" dirty="0">
                <a:solidFill>
                  <a:srgbClr val="030117"/>
                </a:solidFill>
              </a:rPr>
              <a:t>CNR των 2 κυκλικών περιοχών που βρίσκονται περίπου στο κέντρο του ομοιώματος. </a:t>
            </a:r>
            <a:r>
              <a:rPr lang="en-US" sz="1400" b="1" dirty="0" smtClean="0">
                <a:solidFill>
                  <a:srgbClr val="030117"/>
                </a:solidFill>
              </a:rPr>
              <a:t> </a:t>
            </a:r>
            <a:endParaRPr lang="el-GR" sz="1400" b="1" dirty="0" smtClean="0">
              <a:solidFill>
                <a:srgbClr val="030117"/>
              </a:solidFill>
            </a:endParaRPr>
          </a:p>
          <a:p>
            <a:pPr marL="265113" indent="-265113" algn="just">
              <a:spcBef>
                <a:spcPts val="100"/>
              </a:spcBef>
              <a:spcAft>
                <a:spcPts val="100"/>
              </a:spcAft>
              <a:defRPr/>
            </a:pPr>
            <a:r>
              <a:rPr lang="el-GR" sz="1200" dirty="0" smtClean="0">
                <a:solidFill>
                  <a:srgbClr val="030117"/>
                </a:solidFill>
              </a:rPr>
              <a:t>Για κάθε κυκλική περιοχή λαμβάνεται </a:t>
            </a:r>
            <a:r>
              <a:rPr lang="el-GR" sz="1200" dirty="0">
                <a:solidFill>
                  <a:srgbClr val="030117"/>
                </a:solidFill>
              </a:rPr>
              <a:t>μια ROI εντός της κυκλικής περιοχής (S-</a:t>
            </a:r>
            <a:r>
              <a:rPr lang="el-GR" sz="1200" dirty="0" err="1">
                <a:solidFill>
                  <a:srgbClr val="030117"/>
                </a:solidFill>
              </a:rPr>
              <a:t>Signa</a:t>
            </a:r>
            <a:r>
              <a:rPr lang="el-GR" sz="1200" dirty="0">
                <a:solidFill>
                  <a:srgbClr val="030117"/>
                </a:solidFill>
              </a:rPr>
              <a:t>l) και μιας λίγο έξω από αυτή, στο ομοιόμορφο υπόβαθρο της εικόνας (B-Background). </a:t>
            </a:r>
            <a:r>
              <a:rPr lang="en-US" sz="1200" dirty="0" smtClean="0">
                <a:solidFill>
                  <a:srgbClr val="030117"/>
                </a:solidFill>
              </a:rPr>
              <a:t> </a:t>
            </a:r>
            <a:endParaRPr lang="el-GR" sz="1200" dirty="0">
              <a:solidFill>
                <a:srgbClr val="030117"/>
              </a:solidFill>
            </a:endParaRPr>
          </a:p>
          <a:p>
            <a:pPr marL="265113" indent="-265113" algn="just">
              <a:spcBef>
                <a:spcPts val="100"/>
              </a:spcBef>
              <a:spcAft>
                <a:spcPts val="100"/>
              </a:spcAft>
              <a:defRPr/>
            </a:pPr>
            <a:r>
              <a:rPr lang="el-GR" sz="1400" dirty="0">
                <a:solidFill>
                  <a:srgbClr val="030117"/>
                </a:solidFill>
              </a:rPr>
              <a:t>Με την ρουτίνα CNR υπολογίζονται οι τιμές PV, PVSD, </a:t>
            </a:r>
            <a:r>
              <a:rPr lang="el-GR" sz="1400" dirty="0" smtClean="0">
                <a:solidFill>
                  <a:srgbClr val="030117"/>
                </a:solidFill>
              </a:rPr>
              <a:t>SNR, </a:t>
            </a:r>
            <a:r>
              <a:rPr lang="en-US" sz="1400" dirty="0" smtClean="0">
                <a:solidFill>
                  <a:srgbClr val="030117"/>
                </a:solidFill>
              </a:rPr>
              <a:t>CNR</a:t>
            </a:r>
            <a:r>
              <a:rPr lang="el-GR" sz="1400" dirty="0" smtClean="0">
                <a:solidFill>
                  <a:srgbClr val="030117"/>
                </a:solidFill>
              </a:rPr>
              <a:t> </a:t>
            </a:r>
            <a:r>
              <a:rPr lang="el-GR" sz="1400" dirty="0">
                <a:solidFill>
                  <a:srgbClr val="030117"/>
                </a:solidFill>
              </a:rPr>
              <a:t>για τις 2 περιοχές και </a:t>
            </a:r>
            <a:r>
              <a:rPr lang="el-GR" sz="1400" dirty="0" smtClean="0">
                <a:solidFill>
                  <a:srgbClr val="030117"/>
                </a:solidFill>
              </a:rPr>
              <a:t>υπολογίζεται η </a:t>
            </a:r>
            <a:r>
              <a:rPr lang="el-GR" sz="1400" dirty="0">
                <a:solidFill>
                  <a:srgbClr val="030117"/>
                </a:solidFill>
              </a:rPr>
              <a:t>τιμή </a:t>
            </a:r>
            <a:r>
              <a:rPr lang="el-GR" sz="1800" b="1" dirty="0" err="1">
                <a:solidFill>
                  <a:srgbClr val="030117"/>
                </a:solidFill>
              </a:rPr>
              <a:t>d</a:t>
            </a:r>
            <a:r>
              <a:rPr lang="el-GR" sz="1400" dirty="0" err="1">
                <a:solidFill>
                  <a:srgbClr val="030117"/>
                </a:solidFill>
              </a:rPr>
              <a:t>CNR</a:t>
            </a:r>
            <a:r>
              <a:rPr lang="el-GR" sz="1400" dirty="0">
                <a:solidFill>
                  <a:srgbClr val="030117"/>
                </a:solidFill>
              </a:rPr>
              <a:t> που αφορά την διαφορά των δύο. </a:t>
            </a:r>
            <a:r>
              <a:rPr lang="en-US" sz="1400" dirty="0" smtClean="0">
                <a:solidFill>
                  <a:srgbClr val="030117"/>
                </a:solidFill>
              </a:rPr>
              <a:t> </a:t>
            </a:r>
            <a:endParaRPr lang="el-GR" sz="1400" dirty="0">
              <a:solidFill>
                <a:srgbClr val="030117"/>
              </a:solidFill>
            </a:endParaRPr>
          </a:p>
          <a:p>
            <a:pPr marL="265113" indent="-265113" algn="just">
              <a:spcBef>
                <a:spcPts val="100"/>
              </a:spcBef>
              <a:spcAft>
                <a:spcPts val="100"/>
              </a:spcAft>
              <a:defRPr/>
            </a:pPr>
            <a:r>
              <a:rPr lang="el-GR" sz="14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400" b="1" dirty="0" smtClean="0">
                <a:solidFill>
                  <a:srgbClr val="1A09F5"/>
                </a:solidFill>
              </a:rPr>
              <a:t>:</a:t>
            </a:r>
            <a:r>
              <a:rPr lang="en-US" sz="1400" b="1" dirty="0" smtClean="0">
                <a:solidFill>
                  <a:srgbClr val="1A09F5"/>
                </a:solidFill>
              </a:rPr>
              <a:t> </a:t>
            </a:r>
            <a:r>
              <a:rPr lang="el-GR" sz="1400" dirty="0">
                <a:solidFill>
                  <a:srgbClr val="030117"/>
                </a:solidFill>
              </a:rPr>
              <a:t>Η διαφορά των δύο CNR (</a:t>
            </a:r>
            <a:r>
              <a:rPr lang="el-GR" sz="1800" b="1" dirty="0" err="1" smtClean="0">
                <a:solidFill>
                  <a:srgbClr val="030117"/>
                </a:solidFill>
              </a:rPr>
              <a:t>d</a:t>
            </a:r>
            <a:r>
              <a:rPr lang="el-GR" sz="1400" dirty="0" err="1" smtClean="0">
                <a:solidFill>
                  <a:srgbClr val="030117"/>
                </a:solidFill>
              </a:rPr>
              <a:t>CNR</a:t>
            </a:r>
            <a:r>
              <a:rPr lang="el-GR" sz="1400" dirty="0" smtClean="0">
                <a:solidFill>
                  <a:srgbClr val="030117"/>
                </a:solidFill>
              </a:rPr>
              <a:t>) </a:t>
            </a:r>
            <a:r>
              <a:rPr lang="el-GR" sz="1400" dirty="0">
                <a:solidFill>
                  <a:srgbClr val="030117"/>
                </a:solidFill>
              </a:rPr>
              <a:t>στον πρώτο έλεγχο μετά την εγκατάσταση λαμβάνεται ως τιμή αναφοράς </a:t>
            </a:r>
            <a:r>
              <a:rPr lang="el-GR" sz="1400" b="1" dirty="0" err="1">
                <a:solidFill>
                  <a:srgbClr val="030117"/>
                </a:solidFill>
              </a:rPr>
              <a:t>Reference</a:t>
            </a:r>
            <a:r>
              <a:rPr lang="el-GR" sz="1400" b="1" dirty="0">
                <a:solidFill>
                  <a:srgbClr val="030117"/>
                </a:solidFill>
              </a:rPr>
              <a:t> </a:t>
            </a:r>
            <a:r>
              <a:rPr lang="el-GR" sz="1800" b="1" dirty="0" err="1">
                <a:solidFill>
                  <a:srgbClr val="030117"/>
                </a:solidFill>
              </a:rPr>
              <a:t>d</a:t>
            </a:r>
            <a:r>
              <a:rPr lang="el-GR" sz="1400" b="1" dirty="0" err="1">
                <a:solidFill>
                  <a:srgbClr val="030117"/>
                </a:solidFill>
              </a:rPr>
              <a:t>CNR</a:t>
            </a:r>
            <a:r>
              <a:rPr lang="el-GR" sz="1400" dirty="0">
                <a:solidFill>
                  <a:srgbClr val="030117"/>
                </a:solidFill>
              </a:rPr>
              <a:t>. </a:t>
            </a:r>
            <a:r>
              <a:rPr lang="el-GR" sz="1400" dirty="0" smtClean="0">
                <a:solidFill>
                  <a:srgbClr val="030117"/>
                </a:solidFill>
              </a:rPr>
              <a:t>Για </a:t>
            </a:r>
            <a:r>
              <a:rPr lang="el-GR" sz="1400" dirty="0">
                <a:solidFill>
                  <a:srgbClr val="030117"/>
                </a:solidFill>
              </a:rPr>
              <a:t>τους μετέπειτα ημερήσιους ελέγχους η υπολογιζόμενη τιμή </a:t>
            </a:r>
            <a:r>
              <a:rPr lang="el-GR" sz="1800" b="1" dirty="0" err="1">
                <a:solidFill>
                  <a:srgbClr val="030117"/>
                </a:solidFill>
              </a:rPr>
              <a:t>d</a:t>
            </a:r>
            <a:r>
              <a:rPr lang="el-GR" sz="1400" dirty="0" err="1">
                <a:solidFill>
                  <a:srgbClr val="030117"/>
                </a:solidFill>
              </a:rPr>
              <a:t>CNR</a:t>
            </a:r>
            <a:r>
              <a:rPr lang="el-GR" sz="1400" dirty="0">
                <a:solidFill>
                  <a:srgbClr val="030117"/>
                </a:solidFill>
              </a:rPr>
              <a:t> θα πρέπει να είναι εντός του ±10% από την τιμή αναφοράς.</a:t>
            </a:r>
          </a:p>
          <a:p>
            <a:pPr marL="265113" indent="-265113" algn="just">
              <a:spcBef>
                <a:spcPts val="100"/>
              </a:spcBef>
              <a:spcAft>
                <a:spcPts val="100"/>
              </a:spcAft>
              <a:defRPr/>
            </a:pPr>
            <a:r>
              <a:rPr lang="el-GR" sz="1400" b="1" dirty="0" smtClean="0">
                <a:solidFill>
                  <a:srgbClr val="6600CC"/>
                </a:solidFill>
              </a:rPr>
              <a:t>Επίσης</a:t>
            </a:r>
            <a:r>
              <a:rPr lang="el-GR" sz="1400" b="1" dirty="0">
                <a:solidFill>
                  <a:srgbClr val="6600CC"/>
                </a:solidFill>
              </a:rPr>
              <a:t>, όσον αφορά στον έλεγχο με το ομοίωμα αυτό, στην εικόνα δεν θα πρέπει να εμφανίζονται ανομοιομορφίες ή </a:t>
            </a:r>
            <a:r>
              <a:rPr lang="el-GR" sz="1400" b="1" dirty="0" err="1">
                <a:solidFill>
                  <a:srgbClr val="6600CC"/>
                </a:solidFill>
              </a:rPr>
              <a:t>artifacts</a:t>
            </a:r>
            <a:r>
              <a:rPr lang="el-GR" sz="1400" b="1" dirty="0">
                <a:solidFill>
                  <a:srgbClr val="6600CC"/>
                </a:solidFill>
              </a:rPr>
              <a:t> (πέραν των κυκλικών περιοχών). </a:t>
            </a:r>
          </a:p>
          <a:p>
            <a:pPr marL="265113" indent="-265113">
              <a:spcBef>
                <a:spcPts val="200"/>
              </a:spcBef>
              <a:spcAft>
                <a:spcPts val="200"/>
              </a:spcAft>
              <a:defRPr/>
            </a:pPr>
            <a:endParaRPr lang="el-GR" sz="1200" dirty="0"/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FA6E7252-10C4-43A4-A0B6-BEC0BC796DE0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22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30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600" y="4421391"/>
            <a:ext cx="2520280" cy="2292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3"/>
          <p:cNvPicPr>
            <a:picLocks noChangeAspect="1" noChangeArrowheads="1"/>
          </p:cNvPicPr>
          <p:nvPr/>
        </p:nvPicPr>
        <p:blipFill rotWithShape="1">
          <a:blip r:embed="rId3"/>
          <a:srcRect l="24659" r="27243" b="45054"/>
          <a:stretch/>
        </p:blipFill>
        <p:spPr bwMode="auto">
          <a:xfrm>
            <a:off x="3707904" y="4426987"/>
            <a:ext cx="1944216" cy="224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4"/>
          <p:cNvPicPr>
            <a:picLocks noChangeAspect="1" noChangeArrowheads="1"/>
          </p:cNvPicPr>
          <p:nvPr/>
        </p:nvPicPr>
        <p:blipFill rotWithShape="1">
          <a:blip r:embed="rId4"/>
          <a:srcRect b="34223"/>
          <a:stretch/>
        </p:blipFill>
        <p:spPr bwMode="auto">
          <a:xfrm>
            <a:off x="5764166" y="4581728"/>
            <a:ext cx="2984298" cy="1799600"/>
          </a:xfrm>
          <a:prstGeom prst="rect">
            <a:avLst/>
          </a:prstGeom>
          <a:noFill/>
          <a:ln w="38100">
            <a:solidFill>
              <a:srgbClr val="030117"/>
            </a:solidFill>
            <a:miter lim="800000"/>
            <a:headEnd/>
            <a:tailEnd/>
          </a:ln>
        </p:spPr>
      </p:pic>
      <p:sp>
        <p:nvSpPr>
          <p:cNvPr id="2" name="Έλλειψη 1"/>
          <p:cNvSpPr/>
          <p:nvPr/>
        </p:nvSpPr>
        <p:spPr bwMode="auto">
          <a:xfrm>
            <a:off x="1889416" y="5445337"/>
            <a:ext cx="288032" cy="305768"/>
          </a:xfrm>
          <a:prstGeom prst="ellipse">
            <a:avLst/>
          </a:prstGeom>
          <a:noFill/>
          <a:ln w="381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 Greek" charset="-95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32" y="5428080"/>
            <a:ext cx="323850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62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2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1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1403350" y="2420938"/>
            <a:ext cx="6983413" cy="1941512"/>
          </a:xfrm>
        </p:spPr>
        <p:txBody>
          <a:bodyPr/>
          <a:lstStyle/>
          <a:p>
            <a:pPr algn="ctr" eaLnBrk="1" hangingPunct="1">
              <a:defRPr/>
            </a:pPr>
            <a:r>
              <a:rPr lang="el-GR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Βασικοί έλεγχοι</a:t>
            </a:r>
            <a:r>
              <a:rPr lang="en-US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l-GR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περιφερειακών: </a:t>
            </a:r>
            <a:br>
              <a:rPr lang="el-GR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  <a:r>
              <a:rPr lang="el-GR" sz="4000" dirty="0" err="1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θόνες</a:t>
            </a:r>
            <a:r>
              <a:rPr lang="el-GR" sz="40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&amp; εκτυπωτές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7954CBE9-BCEC-4FD0-9443-DC29C718ED9B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23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192088"/>
            <a:ext cx="8064500" cy="469900"/>
          </a:xfrm>
        </p:spPr>
        <p:txBody>
          <a:bodyPr/>
          <a:lstStyle/>
          <a:p>
            <a:pPr algn="ctr">
              <a:defRPr/>
            </a:pPr>
            <a:r>
              <a:rPr lang="en-US" altLang="el-GR" sz="24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el-GR" altLang="el-GR" sz="24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Έλεγχος διαγνωστικών οθονών &amp; εκτυπωτών</a:t>
            </a:r>
            <a:endParaRPr lang="el-GR" altLang="el-GR" sz="2400" dirty="0">
              <a:solidFill>
                <a:srgbClr val="B6262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l-GR" sz="14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400" b="1" dirty="0" smtClean="0">
                <a:solidFill>
                  <a:srgbClr val="1A09F5"/>
                </a:solidFill>
              </a:rPr>
              <a:t>: </a:t>
            </a:r>
            <a:r>
              <a:rPr lang="el-GR" sz="1400" dirty="0" smtClean="0">
                <a:solidFill>
                  <a:srgbClr val="000000"/>
                </a:solidFill>
              </a:rPr>
              <a:t>Έλεγχος διαγνωστικών οθονών &amp; εκτυπωτών </a:t>
            </a:r>
          </a:p>
          <a:p>
            <a:pPr marL="265113" indent="-265113" algn="just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l-GR" sz="1400" b="1" u="sng" dirty="0" smtClean="0">
                <a:solidFill>
                  <a:srgbClr val="1A09F5"/>
                </a:solidFill>
              </a:rPr>
              <a:t>Συχνότητα</a:t>
            </a:r>
            <a:r>
              <a:rPr lang="el-GR" sz="1400" b="1" dirty="0" smtClean="0">
                <a:solidFill>
                  <a:srgbClr val="1A09F5"/>
                </a:solidFill>
              </a:rPr>
              <a:t>: </a:t>
            </a:r>
            <a:r>
              <a:rPr lang="el-GR" sz="1400" dirty="0" smtClean="0">
                <a:solidFill>
                  <a:srgbClr val="000000"/>
                </a:solidFill>
              </a:rPr>
              <a:t>Καθημερινός για τις οθόνες! </a:t>
            </a:r>
            <a:endParaRPr lang="el-GR" sz="1400" dirty="0">
              <a:solidFill>
                <a:srgbClr val="000000"/>
              </a:solidFill>
            </a:endParaRPr>
          </a:p>
          <a:p>
            <a:pPr marL="265113" indent="-265113">
              <a:spcBef>
                <a:spcPts val="600"/>
              </a:spcBef>
              <a:spcAft>
                <a:spcPts val="600"/>
              </a:spcAft>
              <a:defRPr/>
            </a:pPr>
            <a:r>
              <a:rPr lang="el-GR" sz="14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400" b="1" dirty="0" smtClean="0">
                <a:solidFill>
                  <a:srgbClr val="1A09F5"/>
                </a:solidFill>
              </a:rPr>
              <a:t>:</a:t>
            </a:r>
            <a:r>
              <a:rPr lang="en-US" sz="1400" b="1" dirty="0" smtClean="0">
                <a:solidFill>
                  <a:srgbClr val="001933"/>
                </a:solidFill>
              </a:rPr>
              <a:t> </a:t>
            </a:r>
            <a:r>
              <a:rPr lang="el-GR" sz="1400" dirty="0" smtClean="0">
                <a:solidFill>
                  <a:srgbClr val="030117"/>
                </a:solidFill>
              </a:rPr>
              <a:t>Ψηφιακές εικόνες </a:t>
            </a:r>
            <a:r>
              <a:rPr lang="en-US" sz="1400" dirty="0" smtClean="0">
                <a:solidFill>
                  <a:srgbClr val="030117"/>
                </a:solidFill>
              </a:rPr>
              <a:t>(SMPTE, TG18-QC </a:t>
            </a:r>
            <a:r>
              <a:rPr lang="el-GR" sz="1400" dirty="0" smtClean="0">
                <a:solidFill>
                  <a:srgbClr val="030117"/>
                </a:solidFill>
              </a:rPr>
              <a:t>κλπ)</a:t>
            </a:r>
          </a:p>
          <a:p>
            <a:pPr marL="265113" indent="-265113">
              <a:spcBef>
                <a:spcPts val="600"/>
              </a:spcBef>
              <a:spcAft>
                <a:spcPts val="600"/>
              </a:spcAft>
              <a:defRPr/>
            </a:pPr>
            <a:r>
              <a:rPr lang="el-GR" sz="14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400" b="1" dirty="0">
                <a:solidFill>
                  <a:srgbClr val="1A09F5"/>
                </a:solidFill>
              </a:rPr>
              <a:t>:  </a:t>
            </a:r>
            <a:r>
              <a:rPr lang="el-GR" sz="1400" dirty="0" smtClean="0">
                <a:solidFill>
                  <a:srgbClr val="030117"/>
                </a:solidFill>
              </a:rPr>
              <a:t>Ανάλογα με την εικόνα.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el-GR" sz="1200" b="1" dirty="0" smtClean="0">
                <a:solidFill>
                  <a:srgbClr val="030117"/>
                </a:solidFill>
              </a:rPr>
              <a:t> </a:t>
            </a:r>
            <a:r>
              <a:rPr lang="el-GR" sz="1200" b="1" dirty="0" smtClean="0">
                <a:solidFill>
                  <a:srgbClr val="6600CC"/>
                </a:solidFill>
              </a:rPr>
              <a:t>Για εκτυπωτές ? </a:t>
            </a:r>
            <a:endParaRPr lang="el-GR" sz="1200" b="1" dirty="0">
              <a:solidFill>
                <a:srgbClr val="6600CC"/>
              </a:solidFill>
            </a:endParaRP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D5F4A8C3-5EB5-4D00-BABF-CADAF5F3485F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24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60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600" y="3068960"/>
            <a:ext cx="3529012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86525" y="1124744"/>
            <a:ext cx="2063750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016" y="3414713"/>
            <a:ext cx="4086225" cy="3101975"/>
          </a:xfrm>
          <a:prstGeom prst="rect">
            <a:avLst/>
          </a:prstGeom>
          <a:noFill/>
          <a:ln w="38100">
            <a:solidFill>
              <a:srgbClr val="030117"/>
            </a:solidFill>
            <a:miter lim="800000"/>
            <a:headEnd/>
            <a:tailEnd/>
          </a:ln>
        </p:spPr>
      </p:pic>
      <p:pic>
        <p:nvPicPr>
          <p:cNvPr id="4608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61936" y="3753608"/>
            <a:ext cx="2095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3"/>
          <p:cNvSpPr>
            <a:spLocks noGrp="1" noChangeArrowheads="1"/>
          </p:cNvSpPr>
          <p:nvPr>
            <p:ph type="title" idx="4294967295"/>
          </p:nvPr>
        </p:nvSpPr>
        <p:spPr>
          <a:xfrm>
            <a:off x="896938" y="192088"/>
            <a:ext cx="8064500" cy="469900"/>
          </a:xfrm>
        </p:spPr>
        <p:txBody>
          <a:bodyPr/>
          <a:lstStyle/>
          <a:p>
            <a:pPr algn="ctr">
              <a:defRPr/>
            </a:pPr>
            <a:r>
              <a:rPr lang="en-US" altLang="el-GR" sz="24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el-GR" altLang="el-GR" sz="2400" dirty="0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Έλεγχος εκτυπωτών: </a:t>
            </a:r>
            <a:r>
              <a:rPr lang="en-US" altLang="el-GR" sz="2400" dirty="0" err="1" smtClean="0">
                <a:solidFill>
                  <a:srgbClr val="B6262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Sensitometry</a:t>
            </a:r>
            <a:endParaRPr lang="el-GR" altLang="el-GR" sz="2400" dirty="0">
              <a:solidFill>
                <a:srgbClr val="B6262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62852" name="Rectangle 4"/>
          <p:cNvSpPr>
            <a:spLocks noGrp="1" noChangeArrowheads="1"/>
          </p:cNvSpPr>
          <p:nvPr>
            <p:ph idx="4294967295"/>
          </p:nvPr>
        </p:nvSpPr>
        <p:spPr>
          <a:xfrm>
            <a:off x="882131" y="1104106"/>
            <a:ext cx="8008762" cy="5598543"/>
          </a:xfrm>
          <a:custGeom>
            <a:avLst/>
            <a:gdLst>
              <a:gd name="connsiteX0" fmla="*/ 0 w 7910513"/>
              <a:gd name="connsiteY0" fmla="*/ 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0 w 7910513"/>
              <a:gd name="connsiteY4" fmla="*/ 0 h 5033962"/>
              <a:gd name="connsiteX0" fmla="*/ 33866 w 7910513"/>
              <a:gd name="connsiteY0" fmla="*/ 25400 h 5033962"/>
              <a:gd name="connsiteX1" fmla="*/ 7910513 w 7910513"/>
              <a:gd name="connsiteY1" fmla="*/ 0 h 5033962"/>
              <a:gd name="connsiteX2" fmla="*/ 7910513 w 7910513"/>
              <a:gd name="connsiteY2" fmla="*/ 5033962 h 5033962"/>
              <a:gd name="connsiteX3" fmla="*/ 0 w 7910513"/>
              <a:gd name="connsiteY3" fmla="*/ 5033962 h 5033962"/>
              <a:gd name="connsiteX4" fmla="*/ 33866 w 7910513"/>
              <a:gd name="connsiteY4" fmla="*/ 25400 h 5033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0513" h="5033962">
                <a:moveTo>
                  <a:pt x="33866" y="25400"/>
                </a:moveTo>
                <a:lnTo>
                  <a:pt x="7910513" y="0"/>
                </a:lnTo>
                <a:lnTo>
                  <a:pt x="7910513" y="5033962"/>
                </a:lnTo>
                <a:lnTo>
                  <a:pt x="0" y="5033962"/>
                </a:lnTo>
                <a:lnTo>
                  <a:pt x="33866" y="25400"/>
                </a:lnTo>
                <a:close/>
              </a:path>
            </a:pathLst>
          </a:custGeom>
          <a:effectLst>
            <a:glow rad="393700">
              <a:schemeClr val="accent2">
                <a:lumMod val="75000"/>
                <a:alpha val="47000"/>
              </a:schemeClr>
            </a:glow>
            <a:softEdge rad="38100"/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tIns="108000" rIns="180000" bIns="108000"/>
          <a:lstStyle/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400" b="1" u="sng" dirty="0" smtClean="0">
                <a:solidFill>
                  <a:srgbClr val="1A09F5"/>
                </a:solidFill>
              </a:rPr>
              <a:t>Σκοπός</a:t>
            </a:r>
            <a:r>
              <a:rPr lang="el-GR" sz="1400" b="1" dirty="0" smtClean="0">
                <a:solidFill>
                  <a:srgbClr val="1A09F5"/>
                </a:solidFill>
              </a:rPr>
              <a:t>: </a:t>
            </a:r>
            <a:r>
              <a:rPr lang="el-GR" sz="1400" dirty="0" smtClean="0">
                <a:solidFill>
                  <a:srgbClr val="000000"/>
                </a:solidFill>
              </a:rPr>
              <a:t>Έλεγχος εκτυπωτών</a:t>
            </a:r>
          </a:p>
          <a:p>
            <a:pPr marL="265113" indent="-265113" algn="just" eaLnBrk="1" hangingPunct="1">
              <a:spcBef>
                <a:spcPts val="200"/>
              </a:spcBef>
              <a:spcAft>
                <a:spcPts val="200"/>
              </a:spcAft>
            </a:pPr>
            <a:r>
              <a:rPr lang="el-GR" sz="1400" b="1" u="sng" dirty="0" smtClean="0">
                <a:solidFill>
                  <a:srgbClr val="1A09F5"/>
                </a:solidFill>
              </a:rPr>
              <a:t>Συχνότητα</a:t>
            </a:r>
            <a:r>
              <a:rPr lang="el-GR" sz="1400" b="1" dirty="0" smtClean="0">
                <a:solidFill>
                  <a:srgbClr val="1A09F5"/>
                </a:solidFill>
              </a:rPr>
              <a:t>: </a:t>
            </a:r>
            <a:r>
              <a:rPr lang="el-GR" sz="1400" dirty="0" smtClean="0">
                <a:solidFill>
                  <a:srgbClr val="000000"/>
                </a:solidFill>
              </a:rPr>
              <a:t>? (εξαμηνιαίος-ετήσιος). </a:t>
            </a:r>
            <a:r>
              <a:rPr lang="el-GR" sz="1400" b="1" dirty="0" smtClean="0">
                <a:solidFill>
                  <a:srgbClr val="000000"/>
                </a:solidFill>
              </a:rPr>
              <a:t>Η διάγνωση πρέπει να γίνεται από Διαγνωστικά </a:t>
            </a:r>
            <a:r>
              <a:rPr lang="en-US" sz="1400" b="1" dirty="0" smtClean="0">
                <a:solidFill>
                  <a:srgbClr val="000000"/>
                </a:solidFill>
              </a:rPr>
              <a:t>Monitor!</a:t>
            </a:r>
            <a:endParaRPr lang="el-GR" sz="1400" b="1" dirty="0" smtClean="0">
              <a:solidFill>
                <a:srgbClr val="000000"/>
              </a:solidFill>
            </a:endParaRPr>
          </a:p>
          <a:p>
            <a:pPr marL="265113" indent="-265113">
              <a:spcBef>
                <a:spcPts val="200"/>
              </a:spcBef>
              <a:spcAft>
                <a:spcPts val="200"/>
              </a:spcAft>
            </a:pPr>
            <a:r>
              <a:rPr lang="el-GR" sz="1400" b="1" u="sng" dirty="0" smtClean="0">
                <a:solidFill>
                  <a:srgbClr val="1A09F5"/>
                </a:solidFill>
              </a:rPr>
              <a:t>Μέθοδος</a:t>
            </a:r>
            <a:r>
              <a:rPr lang="en-US" sz="1400" b="1" dirty="0" smtClean="0">
                <a:solidFill>
                  <a:srgbClr val="1A09F5"/>
                </a:solidFill>
              </a:rPr>
              <a:t>:</a:t>
            </a:r>
            <a:r>
              <a:rPr lang="en-US" sz="1400" b="1" dirty="0" smtClean="0">
                <a:solidFill>
                  <a:srgbClr val="001933"/>
                </a:solidFill>
              </a:rPr>
              <a:t> </a:t>
            </a:r>
            <a:r>
              <a:rPr lang="en-US" sz="1400" dirty="0" err="1" smtClean="0">
                <a:solidFill>
                  <a:srgbClr val="030117"/>
                </a:solidFill>
              </a:rPr>
              <a:t>Sensitometric</a:t>
            </a:r>
            <a:r>
              <a:rPr lang="en-US" sz="1400" dirty="0" smtClean="0">
                <a:solidFill>
                  <a:srgbClr val="030117"/>
                </a:solidFill>
              </a:rPr>
              <a:t> strips</a:t>
            </a:r>
            <a:endParaRPr lang="el-GR" sz="1400" dirty="0" smtClean="0">
              <a:solidFill>
                <a:srgbClr val="030117"/>
              </a:solidFill>
            </a:endParaRPr>
          </a:p>
          <a:p>
            <a:pPr marL="265113" indent="-265113">
              <a:spcBef>
                <a:spcPts val="200"/>
              </a:spcBef>
              <a:spcAft>
                <a:spcPts val="200"/>
              </a:spcAft>
            </a:pPr>
            <a:r>
              <a:rPr lang="el-GR" sz="1400" b="1" u="sng" dirty="0" smtClean="0">
                <a:solidFill>
                  <a:srgbClr val="1A09F5"/>
                </a:solidFill>
              </a:rPr>
              <a:t>Όρια</a:t>
            </a:r>
            <a:r>
              <a:rPr lang="el-GR" sz="1400" b="1" dirty="0" smtClean="0">
                <a:solidFill>
                  <a:srgbClr val="1A09F5"/>
                </a:solidFill>
              </a:rPr>
              <a:t>:  </a:t>
            </a:r>
            <a:r>
              <a:rPr lang="el-GR" sz="1400" dirty="0" smtClean="0">
                <a:solidFill>
                  <a:srgbClr val="030117"/>
                </a:solidFill>
              </a:rPr>
              <a:t>Ανάλογα με τον εκτυπωτή και το φιλμ </a:t>
            </a:r>
          </a:p>
        </p:txBody>
      </p:sp>
      <p:sp>
        <p:nvSpPr>
          <p:cNvPr id="4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E341A61B-1ED7-4F89-ADA9-9017164ACF96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25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81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349500"/>
            <a:ext cx="5997575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αριθμού διαφάνειας 5"/>
          <p:cNvSpPr txBox="1">
            <a:spLocks noGrp="1"/>
          </p:cNvSpPr>
          <p:nvPr/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extLst/>
        </p:spPr>
        <p:txBody>
          <a:bodyPr anchor="b" anchorCtr="1"/>
          <a:lstStyle/>
          <a:p>
            <a:pPr>
              <a:defRPr/>
            </a:pPr>
            <a:fld id="{A3EDC675-96D2-4ED9-881F-8B55803BA96A}" type="slidenum">
              <a:rPr lang="el-GR" sz="2600" b="1">
                <a:solidFill>
                  <a:schemeClr val="bg1"/>
                </a:solidFill>
                <a:latin typeface="+mn-lt"/>
              </a:rPr>
              <a:pPr>
                <a:defRPr/>
              </a:pPr>
              <a:t>26</a:t>
            </a:fld>
            <a:endParaRPr lang="el-GR" sz="26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124075" y="1341438"/>
            <a:ext cx="5473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 Greek"/>
              </a:rPr>
              <a:t>- </a:t>
            </a:r>
            <a:r>
              <a:rPr lang="el-GR" sz="2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 Greek"/>
              </a:rPr>
              <a:t>Σας ευχαριστώ για την προσοχή σας</a:t>
            </a:r>
            <a:r>
              <a:rPr 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 Greek"/>
              </a:rPr>
              <a:t> -</a:t>
            </a:r>
            <a:endParaRPr lang="el-GR" sz="2400" b="1" baseline="30000">
              <a:effectLst>
                <a:outerShdw blurRad="38100" dist="38100" dir="2700000" algn="tl">
                  <a:srgbClr val="C0C0C0"/>
                </a:outerShdw>
              </a:effectLst>
              <a:latin typeface="Times New Roman Greek"/>
            </a:endParaRP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7350" y="1973263"/>
            <a:ext cx="640715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yTheme1">
  <a:themeElements>
    <a:clrScheme name="Κάψουλες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Κάψουλες">
      <a:majorFont>
        <a:latin typeface="Bookman Old Style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Αστικό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l-G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 Greek" charset="-95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l-G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 Greek" charset="-95"/>
            <a:cs typeface="Times New Roman" pitchFamily="18" charset="0"/>
          </a:defRPr>
        </a:defPPr>
      </a:lstStyle>
    </a:lnDef>
  </a:objectDefaults>
  <a:extraClrSchemeLst>
    <a:extraClrScheme>
      <a:clrScheme name="Κάψουλες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Κάψουλες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Κάψουλες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Κάψουλες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Κάψουλες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Κάψουλες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Κάψουλες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Κάψουλες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Θέμα του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13485</TotalTime>
  <Words>2102</Words>
  <Application>Microsoft Office PowerPoint</Application>
  <PresentationFormat>Προβολή στην οθόνη (4:3)</PresentationFormat>
  <Paragraphs>228</Paragraphs>
  <Slides>26</Slides>
  <Notes>1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8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26</vt:i4>
      </vt:variant>
    </vt:vector>
  </HeadingPairs>
  <TitlesOfParts>
    <vt:vector size="35" baseType="lpstr">
      <vt:lpstr>Arial</vt:lpstr>
      <vt:lpstr>Bookman Old Style</vt:lpstr>
      <vt:lpstr>Times New Roman Greek</vt:lpstr>
      <vt:lpstr>Courier New</vt:lpstr>
      <vt:lpstr>Times New Roman</vt:lpstr>
      <vt:lpstr>Wingdings</vt:lpstr>
      <vt:lpstr>Arial Unicode MS</vt:lpstr>
      <vt:lpstr>Symbol</vt:lpstr>
      <vt:lpstr>MyTheme1</vt:lpstr>
      <vt:lpstr>Παρουσίαση του PowerPoint</vt:lpstr>
      <vt:lpstr>Εισαγωγή</vt:lpstr>
      <vt:lpstr>Ταξινόμηση ποιοτικών ελέγχων</vt:lpstr>
      <vt:lpstr>Βασικοί έλεγχοι μαστογράφου:  Γεννήτρια &amp; Λυχνία</vt:lpstr>
      <vt:lpstr>Β1. Ακρίβεια &amp; επαναληψιμότητα υψηλής τάσης</vt:lpstr>
      <vt:lpstr>kV, dose meter calibration: Μo/Mo,  Mo/Rh,  Rh/Rh, W/Rh …</vt:lpstr>
      <vt:lpstr>Β2. Παροχή, ρυθμός &amp; επαναληψιμότητα</vt:lpstr>
      <vt:lpstr>Β3. Καθορισμός πάχους υποδιπλασιασμού</vt:lpstr>
      <vt:lpstr>Βασικοί έλεγχοι συστήματος απεικόνισης &amp; AEC</vt:lpstr>
      <vt:lpstr>BC0. Επέκταση πεδίου στο θωρακικό τοίχωμα &amp; UFOV </vt:lpstr>
      <vt:lpstr>ΒC1. Δόση εισόδου μαστού &amp; μέση δόση αδένα</vt:lpstr>
      <vt:lpstr>C1. “Οπτική πυκνότητα” στη θέση AEC=0</vt:lpstr>
      <vt:lpstr>C2. Βήμα “ΟΠ”, C3-C4. Μεταβολή “ΟΠ” με kV &amp; CBT</vt:lpstr>
      <vt:lpstr>DR-CR: C3-C4. “Συνολικός έλεγχος AEC”</vt:lpstr>
      <vt:lpstr>DR-CR: Έλεγχος ομοιογένειας ανιχνευτή</vt:lpstr>
      <vt:lpstr>C5. Ποιότητα εικόνας (LCR, HCR)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DR-CR: Έλεγχος CNR</vt:lpstr>
      <vt:lpstr>Philips Microdose: Daily QC phantom</vt:lpstr>
      <vt:lpstr>Βασικοί έλεγχοι περιφερειακών:  oθόνες &amp; εκτυπωτές</vt:lpstr>
      <vt:lpstr>D. Έλεγχος διαγνωστικών οθονών &amp; εκτυπωτών</vt:lpstr>
      <vt:lpstr>D. Έλεγχος εκτυπωτών: Sensitometry</vt:lpstr>
      <vt:lpstr>Παρουσίαση του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Εξελίξεις στη Διαγνωστική Μέθοδο          της Μαστογραφίας: Η Μετάβαση από τα Αναλογικά στα Ψηφιακά Συστήματα Απεικόνισης   Ιωάννης  Τσαλαφούτας, M.Sc., Ph.D. Ακτινοφυσικός Ιατρικής</dc:title>
  <dc:creator>MyComputer</dc:creator>
  <cp:lastModifiedBy>I A Tsalas</cp:lastModifiedBy>
  <cp:revision>835</cp:revision>
  <dcterms:created xsi:type="dcterms:W3CDTF">2009-01-11T20:41:24Z</dcterms:created>
  <dcterms:modified xsi:type="dcterms:W3CDTF">2016-11-05T15:09:37Z</dcterms:modified>
</cp:coreProperties>
</file>