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73" r:id="rId2"/>
    <p:sldId id="410" r:id="rId3"/>
    <p:sldId id="407" r:id="rId4"/>
    <p:sldId id="404" r:id="rId5"/>
    <p:sldId id="399" r:id="rId6"/>
    <p:sldId id="396" r:id="rId7"/>
  </p:sldIdLst>
  <p:sldSz cx="14400213" cy="89995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A111915-BE36-4E01-A7E5-04B1672EAD32}" styleName="Light Style 2 –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88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F1A6C1-2533-7248-A75B-06B0F5B0B9AB}" type="datetimeFigureOut">
              <a:rPr lang="en-GR" smtClean="0"/>
              <a:t>10/5/24</a:t>
            </a:fld>
            <a:endParaRPr lang="en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345839-55BD-0E47-8F1B-72F887B81009}" type="slidenum">
              <a:rPr lang="en-GR" smtClean="0"/>
              <a:t>‹#›</a:t>
            </a:fld>
            <a:endParaRPr lang="en-GR"/>
          </a:p>
        </p:txBody>
      </p:sp>
    </p:spTree>
    <p:extLst>
      <p:ext uri="{BB962C8B-B14F-4D97-AF65-F5344CB8AC3E}">
        <p14:creationId xmlns:p14="http://schemas.microsoft.com/office/powerpoint/2010/main" val="3124192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1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6" algn="l" defTabSz="91431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13" algn="l" defTabSz="91431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69" algn="l" defTabSz="91431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25" algn="l" defTabSz="91431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82" algn="l" defTabSz="91431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38" algn="l" defTabSz="91431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95" algn="l" defTabSz="91431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51" algn="l" defTabSz="91431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lienbildplatzhalt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Notizenplatzhalter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altLang="de-DE"/>
          </a:p>
        </p:txBody>
      </p:sp>
      <p:sp>
        <p:nvSpPr>
          <p:cNvPr id="21508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7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7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7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26D4428-B543-4468-8906-BCD7012328A5}" type="slidenum">
              <a:rPr lang="de-DE" altLang="de-DE" sz="1200" smtClean="0"/>
              <a:pPr/>
              <a:t>6</a:t>
            </a:fld>
            <a:endParaRPr lang="de-DE" altLang="de-DE" sz="1200"/>
          </a:p>
        </p:txBody>
      </p:sp>
    </p:spTree>
    <p:extLst>
      <p:ext uri="{BB962C8B-B14F-4D97-AF65-F5344CB8AC3E}">
        <p14:creationId xmlns:p14="http://schemas.microsoft.com/office/powerpoint/2010/main" val="1002255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00027" y="1472842"/>
            <a:ext cx="10800160" cy="3133172"/>
          </a:xfrm>
        </p:spPr>
        <p:txBody>
          <a:bodyPr anchor="b"/>
          <a:lstStyle>
            <a:lvl1pPr algn="ctr">
              <a:defRPr sz="708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0027" y="4726842"/>
            <a:ext cx="10800160" cy="2172804"/>
          </a:xfrm>
        </p:spPr>
        <p:txBody>
          <a:bodyPr/>
          <a:lstStyle>
            <a:lvl1pPr marL="0" indent="0" algn="ctr">
              <a:buNone/>
              <a:defRPr sz="2835"/>
            </a:lvl1pPr>
            <a:lvl2pPr marL="539999" indent="0" algn="ctr">
              <a:buNone/>
              <a:defRPr sz="2362"/>
            </a:lvl2pPr>
            <a:lvl3pPr marL="1079998" indent="0" algn="ctr">
              <a:buNone/>
              <a:defRPr sz="2126"/>
            </a:lvl3pPr>
            <a:lvl4pPr marL="1619997" indent="0" algn="ctr">
              <a:buNone/>
              <a:defRPr sz="1890"/>
            </a:lvl4pPr>
            <a:lvl5pPr marL="2159996" indent="0" algn="ctr">
              <a:buNone/>
              <a:defRPr sz="1890"/>
            </a:lvl5pPr>
            <a:lvl6pPr marL="2699995" indent="0" algn="ctr">
              <a:buNone/>
              <a:defRPr sz="1890"/>
            </a:lvl6pPr>
            <a:lvl7pPr marL="3239994" indent="0" algn="ctr">
              <a:buNone/>
              <a:defRPr sz="1890"/>
            </a:lvl7pPr>
            <a:lvl8pPr marL="3779992" indent="0" algn="ctr">
              <a:buNone/>
              <a:defRPr sz="1890"/>
            </a:lvl8pPr>
            <a:lvl9pPr marL="4319991" indent="0" algn="ctr">
              <a:buNone/>
              <a:defRPr sz="189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8DF2-9D07-456B-A0D5-34F8EEB917CB}" type="datetimeFigureOut">
              <a:rPr lang="el-GR" smtClean="0"/>
              <a:t>5/10/24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F18FF-7096-4AC7-A3BC-ED8D14AE828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31688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8DF2-9D07-456B-A0D5-34F8EEB917CB}" type="datetimeFigureOut">
              <a:rPr lang="el-GR" smtClean="0"/>
              <a:t>5/10/24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F18FF-7096-4AC7-A3BC-ED8D14AE828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961541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514" y="2243636"/>
            <a:ext cx="12420184" cy="3743557"/>
          </a:xfrm>
        </p:spPr>
        <p:txBody>
          <a:bodyPr anchor="b"/>
          <a:lstStyle>
            <a:lvl1pPr>
              <a:defRPr sz="708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514" y="6022609"/>
            <a:ext cx="12420184" cy="1968648"/>
          </a:xfrm>
        </p:spPr>
        <p:txBody>
          <a:bodyPr/>
          <a:lstStyle>
            <a:lvl1pPr marL="0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1pPr>
            <a:lvl2pPr marL="53999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2pPr>
            <a:lvl3pPr marL="1079998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3pPr>
            <a:lvl4pPr marL="1619997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4pPr>
            <a:lvl5pPr marL="215999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5pPr>
            <a:lvl6pPr marL="2699995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6pPr>
            <a:lvl7pPr marL="3239994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7pPr>
            <a:lvl8pPr marL="3779992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8pPr>
            <a:lvl9pPr marL="4319991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8DF2-9D07-456B-A0D5-34F8EEB917CB}" type="datetimeFigureOut">
              <a:rPr lang="el-GR" smtClean="0"/>
              <a:t>5/10/24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F18FF-7096-4AC7-A3BC-ED8D14AE828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43085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014" y="2395710"/>
            <a:ext cx="6120091" cy="571012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90108" y="2395710"/>
            <a:ext cx="6120091" cy="571012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8DF2-9D07-456B-A0D5-34F8EEB917CB}" type="datetimeFigureOut">
              <a:rPr lang="el-GR" smtClean="0"/>
              <a:t>5/10/24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F18FF-7096-4AC7-A3BC-ED8D14AE828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782097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0" y="479143"/>
            <a:ext cx="12420184" cy="173949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1891" y="2206137"/>
            <a:ext cx="6091965" cy="1081194"/>
          </a:xfrm>
        </p:spPr>
        <p:txBody>
          <a:bodyPr anchor="b"/>
          <a:lstStyle>
            <a:lvl1pPr marL="0" indent="0">
              <a:buNone/>
              <a:defRPr sz="2835" b="1"/>
            </a:lvl1pPr>
            <a:lvl2pPr marL="539999" indent="0">
              <a:buNone/>
              <a:defRPr sz="2362" b="1"/>
            </a:lvl2pPr>
            <a:lvl3pPr marL="1079998" indent="0">
              <a:buNone/>
              <a:defRPr sz="2126" b="1"/>
            </a:lvl3pPr>
            <a:lvl4pPr marL="1619997" indent="0">
              <a:buNone/>
              <a:defRPr sz="1890" b="1"/>
            </a:lvl4pPr>
            <a:lvl5pPr marL="2159996" indent="0">
              <a:buNone/>
              <a:defRPr sz="1890" b="1"/>
            </a:lvl5pPr>
            <a:lvl6pPr marL="2699995" indent="0">
              <a:buNone/>
              <a:defRPr sz="1890" b="1"/>
            </a:lvl6pPr>
            <a:lvl7pPr marL="3239994" indent="0">
              <a:buNone/>
              <a:defRPr sz="1890" b="1"/>
            </a:lvl7pPr>
            <a:lvl8pPr marL="3779992" indent="0">
              <a:buNone/>
              <a:defRPr sz="1890" b="1"/>
            </a:lvl8pPr>
            <a:lvl9pPr marL="4319991" indent="0">
              <a:buNone/>
              <a:defRPr sz="189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91891" y="3287331"/>
            <a:ext cx="6091965" cy="483516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290108" y="2206137"/>
            <a:ext cx="6121966" cy="1081194"/>
          </a:xfrm>
        </p:spPr>
        <p:txBody>
          <a:bodyPr anchor="b"/>
          <a:lstStyle>
            <a:lvl1pPr marL="0" indent="0">
              <a:buNone/>
              <a:defRPr sz="2835" b="1"/>
            </a:lvl1pPr>
            <a:lvl2pPr marL="539999" indent="0">
              <a:buNone/>
              <a:defRPr sz="2362" b="1"/>
            </a:lvl2pPr>
            <a:lvl3pPr marL="1079998" indent="0">
              <a:buNone/>
              <a:defRPr sz="2126" b="1"/>
            </a:lvl3pPr>
            <a:lvl4pPr marL="1619997" indent="0">
              <a:buNone/>
              <a:defRPr sz="1890" b="1"/>
            </a:lvl4pPr>
            <a:lvl5pPr marL="2159996" indent="0">
              <a:buNone/>
              <a:defRPr sz="1890" b="1"/>
            </a:lvl5pPr>
            <a:lvl6pPr marL="2699995" indent="0">
              <a:buNone/>
              <a:defRPr sz="1890" b="1"/>
            </a:lvl6pPr>
            <a:lvl7pPr marL="3239994" indent="0">
              <a:buNone/>
              <a:defRPr sz="1890" b="1"/>
            </a:lvl7pPr>
            <a:lvl8pPr marL="3779992" indent="0">
              <a:buNone/>
              <a:defRPr sz="1890" b="1"/>
            </a:lvl8pPr>
            <a:lvl9pPr marL="4319991" indent="0">
              <a:buNone/>
              <a:defRPr sz="189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290108" y="3287331"/>
            <a:ext cx="6121966" cy="483516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8DF2-9D07-456B-A0D5-34F8EEB917CB}" type="datetimeFigureOut">
              <a:rPr lang="el-GR" smtClean="0"/>
              <a:t>5/10/24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F18FF-7096-4AC7-A3BC-ED8D14AE828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713709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8DF2-9D07-456B-A0D5-34F8EEB917CB}" type="datetimeFigureOut">
              <a:rPr lang="el-GR" smtClean="0"/>
              <a:t>5/10/24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F18FF-7096-4AC7-A3BC-ED8D14AE828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985019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8DF2-9D07-456B-A0D5-34F8EEB917CB}" type="datetimeFigureOut">
              <a:rPr lang="el-GR" smtClean="0"/>
              <a:t>5/10/24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F18FF-7096-4AC7-A3BC-ED8D14AE828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640546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1" y="599969"/>
            <a:ext cx="4644443" cy="2099892"/>
          </a:xfrm>
        </p:spPr>
        <p:txBody>
          <a:bodyPr anchor="b"/>
          <a:lstStyle>
            <a:lvl1pPr>
              <a:defRPr sz="37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1966" y="1295767"/>
            <a:ext cx="7290108" cy="6395505"/>
          </a:xfrm>
        </p:spPr>
        <p:txBody>
          <a:bodyPr/>
          <a:lstStyle>
            <a:lvl1pPr>
              <a:defRPr sz="3780"/>
            </a:lvl1pPr>
            <a:lvl2pPr>
              <a:defRPr sz="3307"/>
            </a:lvl2pPr>
            <a:lvl3pPr>
              <a:defRPr sz="2835"/>
            </a:lvl3pPr>
            <a:lvl4pPr>
              <a:defRPr sz="2362"/>
            </a:lvl4pPr>
            <a:lvl5pPr>
              <a:defRPr sz="2362"/>
            </a:lvl5pPr>
            <a:lvl6pPr>
              <a:defRPr sz="2362"/>
            </a:lvl6pPr>
            <a:lvl7pPr>
              <a:defRPr sz="2362"/>
            </a:lvl7pPr>
            <a:lvl8pPr>
              <a:defRPr sz="2362"/>
            </a:lvl8pPr>
            <a:lvl9pPr>
              <a:defRPr sz="2362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1" y="2699862"/>
            <a:ext cx="4644443" cy="5001827"/>
          </a:xfrm>
        </p:spPr>
        <p:txBody>
          <a:bodyPr/>
          <a:lstStyle>
            <a:lvl1pPr marL="0" indent="0">
              <a:buNone/>
              <a:defRPr sz="1890"/>
            </a:lvl1pPr>
            <a:lvl2pPr marL="539999" indent="0">
              <a:buNone/>
              <a:defRPr sz="1654"/>
            </a:lvl2pPr>
            <a:lvl3pPr marL="1079998" indent="0">
              <a:buNone/>
              <a:defRPr sz="1417"/>
            </a:lvl3pPr>
            <a:lvl4pPr marL="1619997" indent="0">
              <a:buNone/>
              <a:defRPr sz="1181"/>
            </a:lvl4pPr>
            <a:lvl5pPr marL="2159996" indent="0">
              <a:buNone/>
              <a:defRPr sz="1181"/>
            </a:lvl5pPr>
            <a:lvl6pPr marL="2699995" indent="0">
              <a:buNone/>
              <a:defRPr sz="1181"/>
            </a:lvl6pPr>
            <a:lvl7pPr marL="3239994" indent="0">
              <a:buNone/>
              <a:defRPr sz="1181"/>
            </a:lvl7pPr>
            <a:lvl8pPr marL="3779992" indent="0">
              <a:buNone/>
              <a:defRPr sz="1181"/>
            </a:lvl8pPr>
            <a:lvl9pPr marL="4319991" indent="0">
              <a:buNone/>
              <a:defRPr sz="118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8DF2-9D07-456B-A0D5-34F8EEB917CB}" type="datetimeFigureOut">
              <a:rPr lang="el-GR" smtClean="0"/>
              <a:t>5/10/24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F18FF-7096-4AC7-A3BC-ED8D14AE828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215556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891" y="599969"/>
            <a:ext cx="4644443" cy="2099892"/>
          </a:xfrm>
        </p:spPr>
        <p:txBody>
          <a:bodyPr anchor="b"/>
          <a:lstStyle>
            <a:lvl1pPr>
              <a:defRPr sz="37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121966" y="1295767"/>
            <a:ext cx="7290108" cy="6395505"/>
          </a:xfrm>
        </p:spPr>
        <p:txBody>
          <a:bodyPr anchor="t"/>
          <a:lstStyle>
            <a:lvl1pPr marL="0" indent="0">
              <a:buNone/>
              <a:defRPr sz="3780"/>
            </a:lvl1pPr>
            <a:lvl2pPr marL="539999" indent="0">
              <a:buNone/>
              <a:defRPr sz="3307"/>
            </a:lvl2pPr>
            <a:lvl3pPr marL="1079998" indent="0">
              <a:buNone/>
              <a:defRPr sz="2835"/>
            </a:lvl3pPr>
            <a:lvl4pPr marL="1619997" indent="0">
              <a:buNone/>
              <a:defRPr sz="2362"/>
            </a:lvl4pPr>
            <a:lvl5pPr marL="2159996" indent="0">
              <a:buNone/>
              <a:defRPr sz="2362"/>
            </a:lvl5pPr>
            <a:lvl6pPr marL="2699995" indent="0">
              <a:buNone/>
              <a:defRPr sz="2362"/>
            </a:lvl6pPr>
            <a:lvl7pPr marL="3239994" indent="0">
              <a:buNone/>
              <a:defRPr sz="2362"/>
            </a:lvl7pPr>
            <a:lvl8pPr marL="3779992" indent="0">
              <a:buNone/>
              <a:defRPr sz="2362"/>
            </a:lvl8pPr>
            <a:lvl9pPr marL="4319991" indent="0">
              <a:buNone/>
              <a:defRPr sz="2362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1891" y="2699862"/>
            <a:ext cx="4644443" cy="5001827"/>
          </a:xfrm>
        </p:spPr>
        <p:txBody>
          <a:bodyPr/>
          <a:lstStyle>
            <a:lvl1pPr marL="0" indent="0">
              <a:buNone/>
              <a:defRPr sz="1890"/>
            </a:lvl1pPr>
            <a:lvl2pPr marL="539999" indent="0">
              <a:buNone/>
              <a:defRPr sz="1654"/>
            </a:lvl2pPr>
            <a:lvl3pPr marL="1079998" indent="0">
              <a:buNone/>
              <a:defRPr sz="1417"/>
            </a:lvl3pPr>
            <a:lvl4pPr marL="1619997" indent="0">
              <a:buNone/>
              <a:defRPr sz="1181"/>
            </a:lvl4pPr>
            <a:lvl5pPr marL="2159996" indent="0">
              <a:buNone/>
              <a:defRPr sz="1181"/>
            </a:lvl5pPr>
            <a:lvl6pPr marL="2699995" indent="0">
              <a:buNone/>
              <a:defRPr sz="1181"/>
            </a:lvl6pPr>
            <a:lvl7pPr marL="3239994" indent="0">
              <a:buNone/>
              <a:defRPr sz="1181"/>
            </a:lvl7pPr>
            <a:lvl8pPr marL="3779992" indent="0">
              <a:buNone/>
              <a:defRPr sz="1181"/>
            </a:lvl8pPr>
            <a:lvl9pPr marL="4319991" indent="0">
              <a:buNone/>
              <a:defRPr sz="118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8DF2-9D07-456B-A0D5-34F8EEB917CB}" type="datetimeFigureOut">
              <a:rPr lang="el-GR" smtClean="0"/>
              <a:t>5/10/24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F18FF-7096-4AC7-A3BC-ED8D14AE828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4675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8DF2-9D07-456B-A0D5-34F8EEB917CB}" type="datetimeFigureOut">
              <a:rPr lang="el-GR" smtClean="0"/>
              <a:t>5/10/24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F18FF-7096-4AC7-A3BC-ED8D14AE828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224663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05152" y="479142"/>
            <a:ext cx="3105046" cy="7626692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015" y="479142"/>
            <a:ext cx="9135135" cy="7626692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8DF2-9D07-456B-A0D5-34F8EEB917CB}" type="datetimeFigureOut">
              <a:rPr lang="el-GR" smtClean="0"/>
              <a:t>5/10/24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F18FF-7096-4AC7-A3BC-ED8D14AE828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662788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90015" y="479143"/>
            <a:ext cx="12420184" cy="17394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015" y="2395710"/>
            <a:ext cx="12420184" cy="57101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015" y="8341239"/>
            <a:ext cx="3240048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38DF2-9D07-456B-A0D5-34F8EEB917CB}" type="datetimeFigureOut">
              <a:rPr lang="el-GR" smtClean="0"/>
              <a:t>5/10/24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770071" y="8341239"/>
            <a:ext cx="4860072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70150" y="8341239"/>
            <a:ext cx="3240048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F18FF-7096-4AC7-A3BC-ED8D14AE828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114520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79998" rtl="0" eaLnBrk="1" latinLnBrk="0" hangingPunct="1">
        <a:lnSpc>
          <a:spcPct val="90000"/>
        </a:lnSpc>
        <a:spcBef>
          <a:spcPct val="0"/>
        </a:spcBef>
        <a:buNone/>
        <a:defRPr sz="519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999" indent="-269999" algn="l" defTabSz="1079998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1pPr>
      <a:lvl2pPr marL="809998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349997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3pPr>
      <a:lvl4pPr marL="1889996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429995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969994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509993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4049992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589991" indent="-269999" algn="l" defTabSz="1079998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1pPr>
      <a:lvl2pPr marL="539999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79998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619997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4pPr>
      <a:lvl5pPr marL="2159996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5pPr>
      <a:lvl6pPr marL="2699995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6pPr>
      <a:lvl7pPr marL="3239994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7pPr>
      <a:lvl8pPr marL="3779992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8pPr>
      <a:lvl9pPr marL="4319991" algn="l" defTabSz="1079998" rtl="0" eaLnBrk="1" latinLnBrk="0" hangingPunct="1">
        <a:defRPr sz="21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beitsagentur.de/" TargetMode="External"/><Relationship Id="rId2" Type="http://schemas.openxmlformats.org/officeDocument/2006/relationships/hyperlink" Target="https://www.dgmp.de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oyhutz.de/clients/?lang=en#nohre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2B1519-0756-A35A-D65C-F0F49C53F79D}"/>
              </a:ext>
            </a:extLst>
          </p:cNvPr>
          <p:cNvSpPr txBox="1"/>
          <p:nvPr/>
        </p:nvSpPr>
        <p:spPr>
          <a:xfrm>
            <a:off x="1809879" y="2455000"/>
            <a:ext cx="10724445" cy="3264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59999">
              <a:lnSpc>
                <a:spcPct val="115000"/>
              </a:lnSpc>
              <a:spcAft>
                <a:spcPts val="787"/>
              </a:spcAft>
            </a:pPr>
            <a:r>
              <a:rPr lang="el-GR" sz="3600" b="1" dirty="0">
                <a:solidFill>
                  <a:schemeClr val="bg1"/>
                </a:solidFill>
              </a:rPr>
              <a:t>Επαγγελματική Εμπειρία στη Γερμανία</a:t>
            </a:r>
            <a:r>
              <a:rPr lang="sv-SE" sz="3600" b="1" dirty="0">
                <a:solidFill>
                  <a:schemeClr val="bg1"/>
                </a:solidFill>
              </a:rPr>
              <a:t>-</a:t>
            </a:r>
            <a:r>
              <a:rPr lang="en-GB" sz="3600" dirty="0"/>
              <a:t> </a:t>
            </a:r>
          </a:p>
          <a:p>
            <a:pPr algn="ctr" defTabSz="359999">
              <a:lnSpc>
                <a:spcPct val="115000"/>
              </a:lnSpc>
              <a:spcAft>
                <a:spcPts val="787"/>
              </a:spcAft>
            </a:pPr>
            <a:r>
              <a:rPr lang="en-GB" sz="2800" dirty="0" err="1">
                <a:solidFill>
                  <a:schemeClr val="bg1"/>
                </a:solidFill>
              </a:rPr>
              <a:t>Charité</a:t>
            </a:r>
            <a:r>
              <a:rPr lang="en-GB" sz="2800" dirty="0">
                <a:solidFill>
                  <a:schemeClr val="bg1"/>
                </a:solidFill>
              </a:rPr>
              <a:t> University Hospital, </a:t>
            </a:r>
            <a:r>
              <a:rPr lang="el-GR" sz="2800" dirty="0">
                <a:solidFill>
                  <a:schemeClr val="bg1"/>
                </a:solidFill>
              </a:rPr>
              <a:t>Βερολίνο</a:t>
            </a:r>
            <a:endParaRPr lang="sv-SE" sz="2800" dirty="0">
              <a:solidFill>
                <a:schemeClr val="bg1"/>
              </a:solidFill>
            </a:endParaRPr>
          </a:p>
          <a:p>
            <a:pPr algn="ctr" defTabSz="359999">
              <a:lnSpc>
                <a:spcPct val="115000"/>
              </a:lnSpc>
              <a:spcAft>
                <a:spcPts val="787"/>
              </a:spcAft>
            </a:pPr>
            <a:endParaRPr lang="el-GR" sz="2800" dirty="0">
              <a:solidFill>
                <a:schemeClr val="bg1"/>
              </a:solidFill>
            </a:endParaRPr>
          </a:p>
          <a:p>
            <a:pPr algn="ctr" defTabSz="359999">
              <a:lnSpc>
                <a:spcPct val="115000"/>
              </a:lnSpc>
              <a:spcAft>
                <a:spcPts val="787"/>
              </a:spcAft>
            </a:pPr>
            <a:r>
              <a:rPr lang="el-GR" sz="3600" dirty="0">
                <a:solidFill>
                  <a:schemeClr val="bg1"/>
                </a:solidFill>
              </a:rPr>
              <a:t>Ο ρόλος του εμπειρογνώμονα ακτινοπροστασίας </a:t>
            </a:r>
            <a:r>
              <a:rPr lang="sv-SE" sz="3600" dirty="0">
                <a:solidFill>
                  <a:schemeClr val="bg1"/>
                </a:solidFill>
              </a:rPr>
              <a:t>(MPE)</a:t>
            </a:r>
            <a:br>
              <a:rPr lang="sv-SE" sz="3600" dirty="0">
                <a:solidFill>
                  <a:schemeClr val="bg1"/>
                </a:solidFill>
              </a:rPr>
            </a:br>
            <a:r>
              <a:rPr lang="el-GR" sz="3600" dirty="0">
                <a:solidFill>
                  <a:schemeClr val="bg1"/>
                </a:solidFill>
              </a:rPr>
              <a:t>στην επεμβατική ακτινολογία</a:t>
            </a:r>
            <a:r>
              <a:rPr lang="sv-SE" sz="3600" dirty="0">
                <a:solidFill>
                  <a:schemeClr val="bg1"/>
                </a:solidFill>
              </a:rPr>
              <a:t> </a:t>
            </a:r>
            <a:endParaRPr lang="en-GR" sz="3600" b="1" dirty="0">
              <a:solidFill>
                <a:schemeClr val="bg1"/>
              </a:solidFill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DAE70F-B7DC-304C-8C30-5178DE111F28}"/>
              </a:ext>
            </a:extLst>
          </p:cNvPr>
          <p:cNvSpPr txBox="1"/>
          <p:nvPr/>
        </p:nvSpPr>
        <p:spPr>
          <a:xfrm>
            <a:off x="5499048" y="6116287"/>
            <a:ext cx="284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>
                <a:solidFill>
                  <a:schemeClr val="bg1"/>
                </a:solidFill>
              </a:rPr>
              <a:t>Ελευθερία </a:t>
            </a:r>
            <a:r>
              <a:rPr lang="el-GR" dirty="0" err="1">
                <a:solidFill>
                  <a:schemeClr val="bg1"/>
                </a:solidFill>
              </a:rPr>
              <a:t>Αλευροντα</a:t>
            </a:r>
            <a:r>
              <a:rPr lang="el-GR" dirty="0">
                <a:solidFill>
                  <a:schemeClr val="bg1"/>
                </a:solidFill>
              </a:rPr>
              <a:t>, </a:t>
            </a:r>
            <a:r>
              <a:rPr lang="sv-SE" dirty="0">
                <a:solidFill>
                  <a:schemeClr val="bg1"/>
                </a:solidFill>
              </a:rPr>
              <a:t>PhD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044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F9BEA35-B675-5844-B9E4-2B0C10A72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5348" y="702375"/>
            <a:ext cx="12420184" cy="7442557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Current position  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DOSIsoft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SA,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Cachan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Paris</a:t>
            </a:r>
          </a:p>
          <a:p>
            <a:pPr marL="0" indent="0">
              <a:buNone/>
            </a:pPr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</a:rPr>
              <a:t>Senior Application Specialist</a:t>
            </a:r>
            <a:endParaRPr lang="en-GB" sz="24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The Institute of Biophysics and Biomedical Engineering (IBEBRO), Lisbon, Portugal</a:t>
            </a:r>
          </a:p>
          <a:p>
            <a:pPr marL="0" indent="0">
              <a:buNone/>
            </a:pP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Researcher</a:t>
            </a:r>
          </a:p>
          <a:p>
            <a:pPr>
              <a:buFont typeface="Wingdings" pitchFamily="2" charset="2"/>
              <a:buChar char="Ø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2019- 2023  </a:t>
            </a:r>
            <a:r>
              <a:rPr lang="fr-FR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Charite</a:t>
            </a:r>
            <a:r>
              <a:rPr lang="fr-FR" sz="2400" b="1" dirty="0">
                <a:latin typeface="Arial" panose="020B0604020202020204" pitchFamily="34" charset="0"/>
                <a:cs typeface="Arial" panose="020B0604020202020204" pitchFamily="34" charset="0"/>
              </a:rPr>
              <a:t>´ </a:t>
            </a:r>
            <a:r>
              <a:rPr lang="fr-FR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University</a:t>
            </a:r>
            <a:r>
              <a:rPr lang="fr-FR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Hosppital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Berlin - Germany                </a:t>
            </a:r>
          </a:p>
          <a:p>
            <a:pPr marL="0" indent="0">
              <a:buNone/>
            </a:pPr>
            <a:r>
              <a:rPr lang="fr-FR" sz="2400" u="sng" dirty="0" err="1">
                <a:latin typeface="Arial" panose="020B0604020202020204" pitchFamily="34" charset="0"/>
                <a:cs typeface="Arial" panose="020B0604020202020204" pitchFamily="34" charset="0"/>
              </a:rPr>
              <a:t>Medical</a:t>
            </a:r>
            <a:r>
              <a:rPr lang="fr-FR" sz="24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400" u="sng" dirty="0" err="1">
                <a:latin typeface="Arial" panose="020B0604020202020204" pitchFamily="34" charset="0"/>
                <a:cs typeface="Arial" panose="020B0604020202020204" pitchFamily="34" charset="0"/>
              </a:rPr>
              <a:t>physicist</a:t>
            </a:r>
            <a:r>
              <a:rPr lang="fr-FR" sz="2400" u="sng" dirty="0">
                <a:latin typeface="Arial" panose="020B0604020202020204" pitchFamily="34" charset="0"/>
                <a:cs typeface="Arial" panose="020B0604020202020204" pitchFamily="34" charset="0"/>
              </a:rPr>
              <a:t> expert, radiation protection </a:t>
            </a:r>
            <a:r>
              <a:rPr lang="fr-FR" sz="2400" u="sng" dirty="0" err="1">
                <a:latin typeface="Arial" panose="020B0604020202020204" pitchFamily="34" charset="0"/>
                <a:cs typeface="Arial" panose="020B0604020202020204" pitchFamily="34" charset="0"/>
              </a:rPr>
              <a:t>officer</a:t>
            </a:r>
            <a:endParaRPr lang="en-GB" sz="24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2013- 2019   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Gothenburg University, </a:t>
            </a: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Gothenburg</a:t>
            </a:r>
            <a:r>
              <a:rPr 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Sweden</a:t>
            </a:r>
            <a:r>
              <a:rPr 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</a:p>
          <a:p>
            <a:pPr marL="0" indent="0">
              <a:buNone/>
            </a:pP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Post-Doctoral researcher</a:t>
            </a:r>
            <a:r>
              <a:rPr lang="fr-FR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>
              <a:buFont typeface="Wingdings" pitchFamily="2" charset="2"/>
              <a:buChar char="Ø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2008-2013  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PhD in Medical Sciences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Karolinska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Institutet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t-B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Stockholm-</a:t>
            </a:r>
            <a:r>
              <a:rPr lang="pt-BR" sz="24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Sweden</a:t>
            </a:r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2006-2008    M.Sc. in Medical Physics- University of Patras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Patras-</a:t>
            </a:r>
            <a:r>
              <a:rPr 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 Greece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B.Sc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in physics-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University of Patras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Patras-</a:t>
            </a:r>
            <a:r>
              <a:rPr 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 Greece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1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69735-12C0-734E-BF84-6E7B62F18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008" y="408805"/>
            <a:ext cx="13410198" cy="1739495"/>
          </a:xfrm>
        </p:spPr>
        <p:txBody>
          <a:bodyPr>
            <a:normAutofit/>
          </a:bodyPr>
          <a:lstStyle/>
          <a:p>
            <a:r>
              <a:rPr lang="el-GR" sz="4800" dirty="0">
                <a:latin typeface="Arial" panose="020B0604020202020204" pitchFamily="34" charset="0"/>
                <a:cs typeface="Arial" panose="020B0604020202020204" pitchFamily="34" charset="0"/>
              </a:rPr>
              <a:t>Αρμοδιότητες </a:t>
            </a:r>
            <a:r>
              <a:rPr lang="sv-SE" sz="4800" dirty="0">
                <a:latin typeface="Arial" panose="020B0604020202020204" pitchFamily="34" charset="0"/>
                <a:cs typeface="Arial" panose="020B0604020202020204" pitchFamily="34" charset="0"/>
              </a:rPr>
              <a:t>MPE </a:t>
            </a:r>
            <a:r>
              <a:rPr lang="el-GR" sz="4800" dirty="0">
                <a:latin typeface="Arial" panose="020B0604020202020204" pitchFamily="34" charset="0"/>
                <a:cs typeface="Arial" panose="020B0604020202020204" pitchFamily="34" charset="0"/>
              </a:rPr>
              <a:t>στην επεμβατική ακτινολογία</a:t>
            </a:r>
            <a:endParaRPr lang="en-US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01E926-4DB2-2742-AB95-60FF22CB5D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l-GR" sz="3000" b="1" dirty="0">
                <a:latin typeface="Arial" panose="020B0604020202020204" pitchFamily="34" charset="0"/>
                <a:cs typeface="Arial" panose="020B0604020202020204" pitchFamily="34" charset="0"/>
              </a:rPr>
              <a:t>Εγκατάσταση και Έλεγχος Ακτινολογικών Μηχανημάτων</a:t>
            </a:r>
          </a:p>
          <a:p>
            <a:pPr lvl="1"/>
            <a:r>
              <a:rPr lang="el-GR" sz="3000" dirty="0">
                <a:latin typeface="Arial" panose="020B0604020202020204" pitchFamily="34" charset="0"/>
                <a:cs typeface="Arial" panose="020B0604020202020204" pitchFamily="34" charset="0"/>
              </a:rPr>
              <a:t>Έλεγχος αποδοχής και ενδείξεων λειτουργίας</a:t>
            </a:r>
          </a:p>
          <a:p>
            <a:pPr lvl="1"/>
            <a:r>
              <a:rPr lang="el-GR" sz="3000" dirty="0">
                <a:latin typeface="Arial" panose="020B0604020202020204" pitchFamily="34" charset="0"/>
                <a:cs typeface="Arial" panose="020B0604020202020204" pitchFamily="34" charset="0"/>
              </a:rPr>
              <a:t>Τακτικοί έλεγχοι και αναφορές</a:t>
            </a:r>
          </a:p>
          <a:p>
            <a:pPr lvl="1"/>
            <a:r>
              <a:rPr lang="el-GR" sz="3000" dirty="0">
                <a:latin typeface="Arial" panose="020B0604020202020204" pitchFamily="34" charset="0"/>
                <a:cs typeface="Arial" panose="020B0604020202020204" pitchFamily="34" charset="0"/>
              </a:rPr>
              <a:t>Τήρηση τιμών αναφοράς (</a:t>
            </a: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DRL) </a:t>
            </a:r>
            <a:r>
              <a:rPr lang="el-GR" sz="3000" dirty="0">
                <a:latin typeface="Arial" panose="020B0604020202020204" pitchFamily="34" charset="0"/>
                <a:cs typeface="Arial" panose="020B0604020202020204" pitchFamily="34" charset="0"/>
              </a:rPr>
              <a:t>για κλινικές εξετάσεις</a:t>
            </a:r>
          </a:p>
          <a:p>
            <a:r>
              <a:rPr lang="el-GR" sz="3000" b="1" dirty="0">
                <a:latin typeface="Arial" panose="020B0604020202020204" pitchFamily="34" charset="0"/>
                <a:cs typeface="Arial" panose="020B0604020202020204" pitchFamily="34" charset="0"/>
              </a:rPr>
              <a:t>Διαχείριση Δόσεων και Ατυχημάτων</a:t>
            </a:r>
          </a:p>
          <a:p>
            <a:pPr lvl="1"/>
            <a:r>
              <a:rPr lang="el-GR" sz="3000" dirty="0">
                <a:latin typeface="Arial" panose="020B0604020202020204" pitchFamily="34" charset="0"/>
                <a:cs typeface="Arial" panose="020B0604020202020204" pitchFamily="34" charset="0"/>
              </a:rPr>
              <a:t>Διαδικασίες πρόληψης και εντοπισμού ατυχημάτων</a:t>
            </a:r>
          </a:p>
          <a:p>
            <a:pPr lvl="1"/>
            <a:r>
              <a:rPr lang="el-GR" sz="3000" dirty="0">
                <a:latin typeface="Arial" panose="020B0604020202020204" pitchFamily="34" charset="0"/>
                <a:cs typeface="Arial" panose="020B0604020202020204" pitchFamily="34" charset="0"/>
              </a:rPr>
              <a:t>Συστηματική παρακολούθηση δόσεων ακτινοβολίας</a:t>
            </a:r>
          </a:p>
          <a:p>
            <a:r>
              <a:rPr lang="el-GR" sz="3000" b="1" dirty="0">
                <a:latin typeface="Arial" panose="020B0604020202020204" pitchFamily="34" charset="0"/>
                <a:cs typeface="Arial" panose="020B0604020202020204" pitchFamily="34" charset="0"/>
              </a:rPr>
              <a:t>Βελτιστοποίηση Ακτινοπροστασίας</a:t>
            </a:r>
          </a:p>
          <a:p>
            <a:pPr lvl="1"/>
            <a:r>
              <a:rPr lang="el-GR" sz="3000" dirty="0">
                <a:latin typeface="Arial" panose="020B0604020202020204" pitchFamily="34" charset="0"/>
                <a:cs typeface="Arial" panose="020B0604020202020204" pitchFamily="34" charset="0"/>
              </a:rPr>
              <a:t>Πρωτόκολλα και κατευθυντήριες γραμμές</a:t>
            </a:r>
          </a:p>
          <a:p>
            <a:pPr lvl="1"/>
            <a:r>
              <a:rPr lang="el-GR" sz="3000" dirty="0">
                <a:latin typeface="Arial" panose="020B0604020202020204" pitchFamily="34" charset="0"/>
                <a:cs typeface="Arial" panose="020B0604020202020204" pitchFamily="34" charset="0"/>
              </a:rPr>
              <a:t>Προστασία προσωπικού και ασθενών</a:t>
            </a:r>
          </a:p>
          <a:p>
            <a:pPr lvl="1"/>
            <a:r>
              <a:rPr lang="el-GR" sz="3000" dirty="0">
                <a:latin typeface="Arial" panose="020B0604020202020204" pitchFamily="34" charset="0"/>
                <a:cs typeface="Arial" panose="020B0604020202020204" pitchFamily="34" charset="0"/>
              </a:rPr>
              <a:t>Ποιοτικός έλεγχος ρο</a:t>
            </a:r>
            <a:r>
              <a:rPr lang="sv-SE" sz="3000" dirty="0" err="1">
                <a:latin typeface="Arial" panose="020B0604020202020204" pitchFamily="34" charset="0"/>
                <a:cs typeface="Arial" panose="020B0604020202020204" pitchFamily="34" charset="0"/>
              </a:rPr>
              <a:t>ύ</a:t>
            </a:r>
            <a:r>
              <a:rPr lang="el-GR" sz="3000" dirty="0" err="1">
                <a:latin typeface="Arial" panose="020B0604020202020204" pitchFamily="34" charset="0"/>
                <a:cs typeface="Arial" panose="020B0604020202020204" pitchFamily="34" charset="0"/>
              </a:rPr>
              <a:t>χισμού</a:t>
            </a:r>
            <a:r>
              <a:rPr lang="el-GR" sz="3000" dirty="0">
                <a:latin typeface="Arial" panose="020B0604020202020204" pitchFamily="34" charset="0"/>
                <a:cs typeface="Arial" panose="020B0604020202020204" pitchFamily="34" charset="0"/>
              </a:rPr>
              <a:t> ακτινοπροστασίας</a:t>
            </a:r>
          </a:p>
          <a:p>
            <a:r>
              <a:rPr lang="el-GR" sz="3000" b="1" dirty="0">
                <a:latin typeface="Arial" panose="020B0604020202020204" pitchFamily="34" charset="0"/>
                <a:cs typeface="Arial" panose="020B0604020202020204" pitchFamily="34" charset="0"/>
              </a:rPr>
              <a:t>Εκπαίδευση και Υποβολή Εκθέσεων</a:t>
            </a:r>
          </a:p>
          <a:p>
            <a:pPr lvl="1"/>
            <a:r>
              <a:rPr lang="el-GR" sz="3000" dirty="0">
                <a:latin typeface="Arial" panose="020B0604020202020204" pitchFamily="34" charset="0"/>
                <a:cs typeface="Arial" panose="020B0604020202020204" pitchFamily="34" charset="0"/>
              </a:rPr>
              <a:t>Εκπαιδευτικά σεμινάρια και εισαγωγή νέων τεχνολογιών</a:t>
            </a:r>
          </a:p>
          <a:p>
            <a:pPr lvl="1"/>
            <a:r>
              <a:rPr lang="el-GR" sz="3000" dirty="0">
                <a:latin typeface="Arial" panose="020B0604020202020204" pitchFamily="34" charset="0"/>
                <a:cs typeface="Arial" panose="020B0604020202020204" pitchFamily="34" charset="0"/>
              </a:rPr>
              <a:t>Τακτικές εκθέσεις σε εποπτικές αρχές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946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A96F1-7926-FD44-B4B7-45020011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/>
              <a:t>Χρήσιμοι σύνδεσμοι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7D0321-B396-6A45-898C-1883B5BD5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l-GR" dirty="0"/>
          </a:p>
          <a:p>
            <a:r>
              <a:rPr lang="en-GB" dirty="0">
                <a:hlinkClick r:id="rId2"/>
              </a:rPr>
              <a:t>https://www.dgmp.de/</a:t>
            </a:r>
            <a:endParaRPr lang="el-GR" dirty="0"/>
          </a:p>
          <a:p>
            <a:endParaRPr lang="el-GR" dirty="0"/>
          </a:p>
          <a:p>
            <a:r>
              <a:rPr lang="en-GB" dirty="0">
                <a:hlinkClick r:id="rId3"/>
              </a:rPr>
              <a:t>https://www.arbeitsagentur.de/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l-GR" dirty="0"/>
          </a:p>
          <a:p>
            <a:endParaRPr lang="el-GR" dirty="0"/>
          </a:p>
          <a:p>
            <a:endParaRPr lang="el-GR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703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2B4AF-4A94-584B-AC5E-68185AA9E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Σημαντικά </a:t>
            </a:r>
            <a:r>
              <a:rPr lang="el-GR" dirty="0" err="1">
                <a:latin typeface="Arial" panose="020B0604020202020204" pitchFamily="34" charset="0"/>
                <a:cs typeface="Arial" panose="020B0604020202020204" pitchFamily="34" charset="0"/>
              </a:rPr>
              <a:t>εργαλε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ί</a:t>
            </a:r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α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471A10-AAAC-B34C-8A36-43665A847F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35" dirty="0">
                <a:latin typeface="Arial" panose="020B0604020202020204" pitchFamily="34" charset="0"/>
                <a:cs typeface="Arial" panose="020B0604020202020204" pitchFamily="34" charset="0"/>
              </a:rPr>
              <a:t>Picture archiving and communication system (</a:t>
            </a:r>
            <a:r>
              <a:rPr lang="en-US" sz="2835" dirty="0">
                <a:latin typeface="Arial" panose="020B0604020202020204" pitchFamily="34" charset="0"/>
                <a:cs typeface="Arial" panose="020B0604020202020204" pitchFamily="34" charset="0"/>
              </a:rPr>
              <a:t>PACS)</a:t>
            </a:r>
          </a:p>
          <a:p>
            <a:endParaRPr lang="en-US" sz="283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35" dirty="0">
                <a:latin typeface="Arial" panose="020B0604020202020204" pitchFamily="34" charset="0"/>
                <a:cs typeface="Arial" panose="020B0604020202020204" pitchFamily="34" charset="0"/>
              </a:rPr>
              <a:t>Clinical databases: 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SAP hospital data management software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Radiology information system (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RIS)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Cardiology workflow management data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Cardio Workflow</a:t>
            </a:r>
          </a:p>
          <a:p>
            <a:pPr lvl="1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35" dirty="0">
                <a:latin typeface="Arial" panose="020B0604020202020204" pitchFamily="34" charset="0"/>
                <a:cs typeface="Arial" panose="020B0604020202020204" pitchFamily="34" charset="0"/>
              </a:rPr>
              <a:t>Dose management system</a:t>
            </a:r>
          </a:p>
          <a:p>
            <a:endParaRPr lang="en-US" sz="283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35" dirty="0" err="1">
                <a:latin typeface="Arial" panose="020B0604020202020204" pitchFamily="34" charset="0"/>
                <a:cs typeface="Arial" panose="020B0604020202020204" pitchFamily="34" charset="0"/>
              </a:rPr>
              <a:t>Waveware</a:t>
            </a:r>
            <a:r>
              <a:rPr lang="en-GB" sz="2835" dirty="0">
                <a:latin typeface="Arial" panose="020B0604020202020204" pitchFamily="34" charset="0"/>
                <a:cs typeface="Arial" panose="020B0604020202020204" pitchFamily="34" charset="0"/>
              </a:rPr>
              <a:t>®</a:t>
            </a:r>
            <a:r>
              <a:rPr lang="en-US" sz="28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35" u="sng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Loy &amp; Hutz</a:t>
            </a:r>
            <a:endParaRPr lang="en-GB" sz="2835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35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827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el 1"/>
          <p:cNvSpPr>
            <a:spLocks noGrp="1" noChangeArrowheads="1"/>
          </p:cNvSpPr>
          <p:nvPr>
            <p:ph type="title"/>
          </p:nvPr>
        </p:nvSpPr>
        <p:spPr>
          <a:xfrm>
            <a:off x="394438" y="745998"/>
            <a:ext cx="11475450" cy="705010"/>
          </a:xfrm>
        </p:spPr>
        <p:txBody>
          <a:bodyPr>
            <a:normAutofit fontScale="90000"/>
          </a:bodyPr>
          <a:lstStyle/>
          <a:p>
            <a:r>
              <a:rPr lang="el-GR" altLang="de-DE" dirty="0">
                <a:cs typeface="Arial" panose="020B0604020202020204" pitchFamily="34" charset="0"/>
              </a:rPr>
              <a:t>Οργάνωση ακτινοπροστασίας στο</a:t>
            </a:r>
            <a:r>
              <a:rPr lang="de-DE" altLang="de-DE" dirty="0">
                <a:cs typeface="Arial" panose="020B0604020202020204" pitchFamily="34" charset="0"/>
              </a:rPr>
              <a:t> Charité</a:t>
            </a:r>
          </a:p>
        </p:txBody>
      </p:sp>
      <p:grpSp>
        <p:nvGrpSpPr>
          <p:cNvPr id="21" name="Gruppieren 20"/>
          <p:cNvGrpSpPr>
            <a:grpSpLocks/>
          </p:cNvGrpSpPr>
          <p:nvPr/>
        </p:nvGrpSpPr>
        <p:grpSpPr bwMode="auto">
          <a:xfrm>
            <a:off x="2129741" y="1504884"/>
            <a:ext cx="7976368" cy="1629400"/>
            <a:chOff x="281550" y="1040755"/>
            <a:chExt cx="6753408" cy="1380134"/>
          </a:xfrm>
        </p:grpSpPr>
        <p:sp>
          <p:nvSpPr>
            <p:cNvPr id="20501" name="Textfeld 1"/>
            <p:cNvSpPr txBox="1">
              <a:spLocks noChangeArrowheads="1"/>
            </p:cNvSpPr>
            <p:nvPr/>
          </p:nvSpPr>
          <p:spPr bwMode="auto">
            <a:xfrm>
              <a:off x="3578575" y="1040755"/>
              <a:ext cx="3456383" cy="339933"/>
            </a:xfrm>
            <a:prstGeom prst="rect">
              <a:avLst/>
            </a:prstGeom>
            <a:solidFill>
              <a:srgbClr val="BBE0E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l-GR" altLang="de-DE" sz="2008" b="1" dirty="0"/>
                <a:t>Υπεύθυνος ακτινοπροστασίας</a:t>
              </a:r>
              <a:endParaRPr lang="de-DE" altLang="de-DE" sz="2008" b="1" dirty="0"/>
            </a:p>
          </p:txBody>
        </p:sp>
        <p:sp>
          <p:nvSpPr>
            <p:cNvPr id="20502" name="Richtungspfeil 14"/>
            <p:cNvSpPr>
              <a:spLocks noChangeArrowheads="1"/>
            </p:cNvSpPr>
            <p:nvPr/>
          </p:nvSpPr>
          <p:spPr bwMode="auto">
            <a:xfrm rot="5400000">
              <a:off x="8515" y="1313790"/>
              <a:ext cx="1380134" cy="834063"/>
            </a:xfrm>
            <a:prstGeom prst="homePlate">
              <a:avLst>
                <a:gd name="adj" fmla="val 50001"/>
              </a:avLst>
            </a:prstGeom>
            <a:solidFill>
              <a:srgbClr val="BBE0E3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6360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863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863600"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863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863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863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863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863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863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None/>
              </a:pPr>
              <a:r>
                <a:rPr lang="el-GR" altLang="de-DE" sz="2008" dirty="0"/>
                <a:t>Διοικητική Επιτροπή</a:t>
              </a:r>
              <a:endParaRPr lang="de-DE" altLang="de-DE" sz="2008" dirty="0"/>
            </a:p>
          </p:txBody>
        </p:sp>
      </p:grpSp>
      <p:grpSp>
        <p:nvGrpSpPr>
          <p:cNvPr id="22" name="Gruppieren 21"/>
          <p:cNvGrpSpPr>
            <a:grpSpLocks/>
          </p:cNvGrpSpPr>
          <p:nvPr/>
        </p:nvGrpSpPr>
        <p:grpSpPr bwMode="auto">
          <a:xfrm>
            <a:off x="2129741" y="1906212"/>
            <a:ext cx="10027034" cy="4113870"/>
            <a:chOff x="273674" y="1280295"/>
            <a:chExt cx="8490125" cy="3483184"/>
          </a:xfrm>
        </p:grpSpPr>
        <p:sp>
          <p:nvSpPr>
            <p:cNvPr id="20495" name="Textfeld 7"/>
            <p:cNvSpPr txBox="1">
              <a:spLocks noChangeArrowheads="1"/>
            </p:cNvSpPr>
            <p:nvPr/>
          </p:nvSpPr>
          <p:spPr bwMode="auto">
            <a:xfrm>
              <a:off x="3247938" y="1997962"/>
              <a:ext cx="4209386" cy="601425"/>
            </a:xfrm>
            <a:prstGeom prst="rect">
              <a:avLst/>
            </a:prstGeom>
            <a:solidFill>
              <a:srgbClr val="E7F3F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l-GR" altLang="de-DE" sz="2008" b="1" dirty="0"/>
                <a:t>Εξουσιοδοτημένος αντιπρόσωπος ακτινοπροστασίας</a:t>
              </a:r>
              <a:endParaRPr lang="de-DE" altLang="de-DE" sz="2008" b="1" dirty="0"/>
            </a:p>
          </p:txBody>
        </p:sp>
        <p:sp>
          <p:nvSpPr>
            <p:cNvPr id="20496" name="Textfeld 8"/>
            <p:cNvSpPr txBox="1">
              <a:spLocks noChangeArrowheads="1"/>
            </p:cNvSpPr>
            <p:nvPr/>
          </p:nvSpPr>
          <p:spPr bwMode="auto">
            <a:xfrm>
              <a:off x="1942482" y="3203750"/>
              <a:ext cx="3349403" cy="339802"/>
            </a:xfrm>
            <a:prstGeom prst="rect">
              <a:avLst/>
            </a:prstGeom>
            <a:solidFill>
              <a:srgbClr val="E7F3F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l-GR" altLang="de-DE" sz="2008" dirty="0"/>
                <a:t>Έμφαση στην ακτινοπροστασία</a:t>
              </a:r>
              <a:endParaRPr lang="de-DE" altLang="de-DE" sz="2008" b="1" dirty="0"/>
            </a:p>
          </p:txBody>
        </p:sp>
        <p:sp>
          <p:nvSpPr>
            <p:cNvPr id="20497" name="Textfeld 9"/>
            <p:cNvSpPr txBox="1">
              <a:spLocks noChangeArrowheads="1"/>
            </p:cNvSpPr>
            <p:nvPr/>
          </p:nvSpPr>
          <p:spPr bwMode="auto">
            <a:xfrm>
              <a:off x="5306224" y="3202609"/>
              <a:ext cx="3457575" cy="339802"/>
            </a:xfrm>
            <a:prstGeom prst="rect">
              <a:avLst/>
            </a:prstGeom>
            <a:solidFill>
              <a:srgbClr val="E7F3F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None/>
              </a:pPr>
              <a:r>
                <a:rPr lang="el-GR" altLang="de-DE" sz="2008" dirty="0"/>
                <a:t>Έμφαση ακτίνες Χ</a:t>
              </a:r>
              <a:endParaRPr lang="de-DE" altLang="de-DE" sz="2008" b="1" dirty="0"/>
            </a:p>
          </p:txBody>
        </p:sp>
        <p:cxnSp>
          <p:nvCxnSpPr>
            <p:cNvPr id="20498" name="Gerader Verbinder 4"/>
            <p:cNvCxnSpPr>
              <a:cxnSpLocks noChangeShapeType="1"/>
              <a:stCxn id="20501" idx="2"/>
            </p:cNvCxnSpPr>
            <p:nvPr/>
          </p:nvCxnSpPr>
          <p:spPr bwMode="auto">
            <a:xfrm>
              <a:off x="5299166" y="1280295"/>
              <a:ext cx="5765" cy="704522"/>
            </a:xfrm>
            <a:prstGeom prst="line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0499" name="Textfeld 3"/>
            <p:cNvSpPr txBox="1">
              <a:spLocks noChangeArrowheads="1"/>
            </p:cNvSpPr>
            <p:nvPr/>
          </p:nvSpPr>
          <p:spPr bwMode="auto">
            <a:xfrm>
              <a:off x="2555581" y="2679365"/>
              <a:ext cx="5472608" cy="509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l-GR" altLang="de-DE" sz="1654" dirty="0"/>
                <a:t>Μόνιμος αντιπρόσωπος των εξουσιοδοτημένων εκπροσώπων ακτινοπροστασίας</a:t>
              </a:r>
              <a:endParaRPr lang="de-DE" altLang="de-DE" sz="1654" dirty="0"/>
            </a:p>
          </p:txBody>
        </p:sp>
        <p:sp>
          <p:nvSpPr>
            <p:cNvPr id="20500" name="Chevron 16"/>
            <p:cNvSpPr>
              <a:spLocks noChangeArrowheads="1"/>
            </p:cNvSpPr>
            <p:nvPr/>
          </p:nvSpPr>
          <p:spPr bwMode="auto">
            <a:xfrm rot="5400000">
              <a:off x="-662344" y="2993395"/>
              <a:ext cx="2706102" cy="834065"/>
            </a:xfrm>
            <a:prstGeom prst="chevron">
              <a:avLst>
                <a:gd name="adj" fmla="val 50001"/>
              </a:avLst>
            </a:prstGeom>
            <a:solidFill>
              <a:srgbClr val="E7F3F4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6360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863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863600"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863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863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863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863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863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863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None/>
              </a:pPr>
              <a:r>
                <a:rPr lang="el-GR" altLang="de-DE" sz="1890" dirty="0"/>
                <a:t>Μονάδα ακτινοπροστασίας</a:t>
              </a:r>
              <a:endParaRPr lang="de-DE" altLang="de-DE" sz="1890" dirty="0"/>
            </a:p>
          </p:txBody>
        </p:sp>
      </p:grpSp>
      <p:grpSp>
        <p:nvGrpSpPr>
          <p:cNvPr id="23" name="Gruppieren 22"/>
          <p:cNvGrpSpPr>
            <a:grpSpLocks/>
          </p:cNvGrpSpPr>
          <p:nvPr/>
        </p:nvGrpSpPr>
        <p:grpSpPr bwMode="auto">
          <a:xfrm>
            <a:off x="2129743" y="4664968"/>
            <a:ext cx="11245395" cy="3277666"/>
            <a:chOff x="275623" y="3569280"/>
            <a:chExt cx="9550836" cy="2775032"/>
          </a:xfrm>
        </p:grpSpPr>
        <p:cxnSp>
          <p:nvCxnSpPr>
            <p:cNvPr id="20486" name="Gerader Verbinder 12"/>
            <p:cNvCxnSpPr>
              <a:cxnSpLocks noChangeShapeType="1"/>
            </p:cNvCxnSpPr>
            <p:nvPr/>
          </p:nvCxnSpPr>
          <p:spPr bwMode="auto">
            <a:xfrm>
              <a:off x="5291681" y="3569280"/>
              <a:ext cx="0" cy="449169"/>
            </a:xfrm>
            <a:prstGeom prst="line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2" name="Textfeld 11">
              <a:extLst>
                <a:ext uri="{FF2B5EF4-FFF2-40B4-BE49-F238E27FC236}">
                  <a16:creationId xmlns:a16="http://schemas.microsoft.com/office/drawing/2014/main" id="{97CF4A31-D7B3-4547-96E9-B47B8A2CA654}"/>
                </a:ext>
              </a:extLst>
            </p:cNvPr>
            <p:cNvSpPr txBox="1"/>
            <p:nvPr/>
          </p:nvSpPr>
          <p:spPr>
            <a:xfrm>
              <a:off x="1621883" y="4098015"/>
              <a:ext cx="3614043" cy="2017856"/>
            </a:xfrm>
            <a:prstGeom prst="rect">
              <a:avLst/>
            </a:prstGeom>
            <a:solidFill>
              <a:srgbClr val="F3F9FA"/>
            </a:solidFill>
            <a:ln w="38100">
              <a:noFill/>
            </a:ln>
            <a:effectLst>
              <a:glow rad="88900">
                <a:srgbClr val="FF0000">
                  <a:alpha val="60000"/>
                </a:srgbClr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l-GR" sz="1654" b="1" dirty="0">
                  <a:ea typeface="ＭＳ Ｐゴシック" pitchFamily="34" charset="-128"/>
                </a:rPr>
                <a:t>Υπεύθυνοι ακτινοπροστασίας (φυσικός)</a:t>
              </a:r>
              <a:endParaRPr lang="de-DE" sz="1654" b="1" dirty="0">
                <a:ea typeface="ＭＳ Ｐゴシック" pitchFamily="34" charset="-128"/>
              </a:endParaRPr>
            </a:p>
            <a:p>
              <a:pPr marL="337499" indent="-337499">
                <a:buFont typeface="Arial" panose="020B0604020202020204" pitchFamily="34" charset="0"/>
                <a:buChar char="•"/>
                <a:defRPr/>
              </a:pPr>
              <a:r>
                <a:rPr lang="sv-SE" sz="1654" b="1" dirty="0">
                  <a:ea typeface="ＭＳ Ｐゴシック" pitchFamily="34" charset="-128"/>
                </a:rPr>
                <a:t>Medical </a:t>
              </a:r>
              <a:r>
                <a:rPr lang="sv-SE" sz="1654" b="1" dirty="0" err="1">
                  <a:ea typeface="ＭＳ Ｐゴシック" pitchFamily="34" charset="-128"/>
                </a:rPr>
                <a:t>physics</a:t>
              </a:r>
              <a:r>
                <a:rPr lang="sv-SE" sz="1654" b="1" dirty="0">
                  <a:ea typeface="ＭＳ Ｐゴシック" pitchFamily="34" charset="-128"/>
                </a:rPr>
                <a:t> experts</a:t>
              </a:r>
              <a:endParaRPr lang="el-GR" sz="1654" b="1" dirty="0">
                <a:ea typeface="ＭＳ Ｐゴシック" pitchFamily="34" charset="-128"/>
              </a:endParaRPr>
            </a:p>
            <a:p>
              <a:pPr marL="337499" indent="-337499">
                <a:buFont typeface="Arial" panose="020B0604020202020204" pitchFamily="34" charset="0"/>
                <a:buChar char="•"/>
                <a:defRPr/>
              </a:pPr>
              <a:r>
                <a:rPr lang="el-GR" sz="1654" dirty="0">
                  <a:ea typeface="ＭＳ Ｐゴシック" pitchFamily="34" charset="-128"/>
                </a:rPr>
                <a:t>Άμεσα πρόσωπα επαφής στις κλινικές</a:t>
              </a:r>
              <a:endParaRPr lang="sv-SE" sz="1654" dirty="0">
                <a:ea typeface="ＭＳ Ｐゴシック" pitchFamily="34" charset="-128"/>
              </a:endParaRPr>
            </a:p>
            <a:p>
              <a:pPr>
                <a:defRPr/>
              </a:pPr>
              <a:r>
                <a:rPr lang="el-GR" sz="1654" dirty="0">
                  <a:ea typeface="ＭＳ Ｐゴシック" pitchFamily="34" charset="-128"/>
                </a:rPr>
                <a:t>Καθήκοντα: </a:t>
              </a:r>
            </a:p>
            <a:p>
              <a:pPr marL="337499" indent="-337499">
                <a:buFont typeface="Arial" panose="020B0604020202020204" pitchFamily="34" charset="0"/>
                <a:buChar char="•"/>
                <a:defRPr/>
              </a:pPr>
              <a:r>
                <a:rPr lang="el-GR" sz="1654" dirty="0">
                  <a:ea typeface="ＭＳ Ｐゴシック" pitchFamily="34" charset="-128"/>
                </a:rPr>
                <a:t>Συμβουλές σχετικά με την ατομική </a:t>
              </a:r>
              <a:r>
                <a:rPr lang="el-GR" sz="1654" dirty="0" err="1">
                  <a:ea typeface="ＭＳ Ｐゴシック" pitchFamily="34" charset="-128"/>
                </a:rPr>
                <a:t>δοσιμετρία</a:t>
              </a:r>
              <a:endParaRPr lang="el-GR" sz="1654" dirty="0">
                <a:ea typeface="ＭＳ Ｐゴシック" pitchFamily="34" charset="-128"/>
              </a:endParaRPr>
            </a:p>
            <a:p>
              <a:pPr marL="337499" indent="-337499">
                <a:buFont typeface="Arial" panose="020B0604020202020204" pitchFamily="34" charset="0"/>
                <a:buChar char="•"/>
                <a:defRPr/>
              </a:pPr>
              <a:r>
                <a:rPr lang="el-GR" sz="1654" dirty="0">
                  <a:ea typeface="ＭＳ Ｐゴシック" pitchFamily="34" charset="-128"/>
                </a:rPr>
                <a:t>Ετήσια σεμινάρια ακτινοπροστασίας</a:t>
              </a:r>
            </a:p>
            <a:p>
              <a:pPr marL="337499" indent="-337499">
                <a:buFont typeface="Arial" panose="020B0604020202020204" pitchFamily="34" charset="0"/>
                <a:buChar char="•"/>
                <a:defRPr/>
              </a:pPr>
              <a:r>
                <a:rPr lang="el-GR" sz="1654" dirty="0">
                  <a:ea typeface="ＭＳ Ｐゴシック" pitchFamily="34" charset="-128"/>
                </a:rPr>
                <a:t>Αξιολόγηση </a:t>
              </a:r>
              <a:r>
                <a:rPr lang="el-GR" sz="1654" dirty="0" err="1">
                  <a:ea typeface="ＭＳ Ｐゴシック" pitchFamily="34" charset="-128"/>
                </a:rPr>
                <a:t>συμβαμάτων</a:t>
              </a:r>
              <a:endParaRPr lang="el-GR" sz="1654" dirty="0">
                <a:ea typeface="ＭＳ Ｐゴシック" pitchFamily="34" charset="-128"/>
              </a:endParaRPr>
            </a:p>
            <a:p>
              <a:pPr marL="337499" indent="-337499">
                <a:buFont typeface="Arial" panose="020B0604020202020204" pitchFamily="34" charset="0"/>
                <a:buChar char="•"/>
                <a:defRPr/>
              </a:pPr>
              <a:r>
                <a:rPr lang="el-GR" sz="1654" dirty="0">
                  <a:ea typeface="ＭＳ Ｐゴシック" pitchFamily="34" charset="-128"/>
                </a:rPr>
                <a:t>Μετρήσεις ακτινοπροστασίας</a:t>
              </a:r>
              <a:endParaRPr lang="de-DE" sz="1417" dirty="0">
                <a:ea typeface="ＭＳ Ｐゴシック" pitchFamily="34" charset="-128"/>
              </a:endParaRPr>
            </a:p>
          </p:txBody>
        </p: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97CF4A31-D7B3-4547-96E9-B47B8A2CA654}"/>
                </a:ext>
              </a:extLst>
            </p:cNvPr>
            <p:cNvSpPr txBox="1"/>
            <p:nvPr/>
          </p:nvSpPr>
          <p:spPr>
            <a:xfrm>
              <a:off x="5408440" y="4098015"/>
              <a:ext cx="4418019" cy="2017856"/>
            </a:xfrm>
            <a:prstGeom prst="rect">
              <a:avLst/>
            </a:prstGeom>
            <a:solidFill>
              <a:srgbClr val="F3F9FA"/>
            </a:solidFill>
            <a:ln w="38100">
              <a:noFill/>
            </a:ln>
            <a:effectLst>
              <a:glow rad="88900">
                <a:srgbClr val="FF0000">
                  <a:alpha val="60000"/>
                </a:srgbClr>
              </a:glow>
            </a:effectLst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l-GR" sz="1654" b="1" dirty="0">
                  <a:ea typeface="ＭＳ Ｐゴシック" pitchFamily="34" charset="-128"/>
                </a:rPr>
                <a:t>Υπεύθυνος ακτινοπροστασίας (ιατρός)</a:t>
              </a:r>
            </a:p>
            <a:p>
              <a:pPr marL="337499" indent="-337499">
                <a:buFont typeface="Arial" panose="020B0604020202020204" pitchFamily="34" charset="0"/>
                <a:buChar char="•"/>
                <a:defRPr/>
              </a:pPr>
              <a:r>
                <a:rPr lang="el-GR" sz="1654" dirty="0">
                  <a:ea typeface="ＭＳ Ｐゴシック" pitchFamily="34" charset="-128"/>
                </a:rPr>
                <a:t>Πρόσωπα επικοινωνίας για την ακτινοπροστασία </a:t>
              </a:r>
            </a:p>
            <a:p>
              <a:pPr marL="337499" indent="-337499">
                <a:buFont typeface="Arial" panose="020B0604020202020204" pitchFamily="34" charset="0"/>
                <a:buChar char="•"/>
                <a:defRPr/>
              </a:pPr>
              <a:r>
                <a:rPr lang="el-GR" sz="1654" dirty="0">
                  <a:ea typeface="ＭＳ Ｐゴシック" pitchFamily="34" charset="-128"/>
                </a:rPr>
                <a:t>Άμεσος υπεύθυνος επικοινωνίας για το προσωπικό</a:t>
              </a:r>
            </a:p>
            <a:p>
              <a:pPr>
                <a:defRPr/>
              </a:pPr>
              <a:r>
                <a:rPr lang="el-GR" sz="1654" dirty="0">
                  <a:ea typeface="ＭＳ Ｐゴシック" pitchFamily="34" charset="-128"/>
                </a:rPr>
                <a:t>Καθήκοντα: </a:t>
              </a:r>
            </a:p>
            <a:p>
              <a:pPr marL="337499" indent="-337499">
                <a:buFont typeface="Arial" panose="020B0604020202020204" pitchFamily="34" charset="0"/>
                <a:buChar char="•"/>
                <a:defRPr/>
              </a:pPr>
              <a:r>
                <a:rPr lang="el-GR" sz="1654" dirty="0">
                  <a:ea typeface="ＭＳ Ｐゴシック" pitchFamily="34" charset="-128"/>
                </a:rPr>
                <a:t>Καταχώριση/διαγραφή προσωπικής </a:t>
              </a:r>
              <a:r>
                <a:rPr lang="el-GR" sz="1654" dirty="0" err="1">
                  <a:ea typeface="ＭＳ Ｐゴシック" pitchFamily="34" charset="-128"/>
                </a:rPr>
                <a:t>δοσιμετρίας</a:t>
              </a:r>
              <a:endParaRPr lang="el-GR" sz="1654" dirty="0">
                <a:ea typeface="ＭＳ Ｐゴシック" pitchFamily="34" charset="-128"/>
              </a:endParaRPr>
            </a:p>
            <a:p>
              <a:pPr marL="337499" indent="-337499">
                <a:buFont typeface="Arial" panose="020B0604020202020204" pitchFamily="34" charset="0"/>
                <a:buChar char="•"/>
                <a:defRPr/>
              </a:pPr>
              <a:r>
                <a:rPr lang="el-GR" sz="1654" dirty="0">
                  <a:ea typeface="ＭＳ Ｐゴシック" pitchFamily="34" charset="-128"/>
                </a:rPr>
                <a:t>Αρχική εκπαίδευση ακτινοπροστασίας για νέους υπαλλήλους</a:t>
              </a:r>
            </a:p>
            <a:p>
              <a:pPr marL="337499" indent="-337499">
                <a:buFont typeface="Arial" panose="020B0604020202020204" pitchFamily="34" charset="0"/>
                <a:buChar char="•"/>
                <a:defRPr/>
              </a:pPr>
              <a:r>
                <a:rPr lang="el-GR" sz="1654" dirty="0">
                  <a:ea typeface="ＭＳ Ｐゴシック" pitchFamily="34" charset="-128"/>
                </a:rPr>
                <a:t>Οργάνωση ετήσιας εκπαίδευσης ακτινοπροστασίας</a:t>
              </a:r>
            </a:p>
            <a:p>
              <a:pPr marL="337499" indent="-337499">
                <a:buFont typeface="Arial" panose="020B0604020202020204" pitchFamily="34" charset="0"/>
                <a:buChar char="•"/>
                <a:defRPr/>
              </a:pPr>
              <a:r>
                <a:rPr lang="el-GR" sz="1654" dirty="0">
                  <a:ea typeface="ＭＳ Ｐゴシック" pitchFamily="34" charset="-128"/>
                </a:rPr>
                <a:t>Αναφορά </a:t>
              </a:r>
              <a:r>
                <a:rPr lang="el-GR" sz="1654" dirty="0" err="1">
                  <a:ea typeface="ＭＳ Ｐゴシック" pitchFamily="34" charset="-128"/>
                </a:rPr>
                <a:t>συμβαμάτων</a:t>
              </a:r>
              <a:endParaRPr lang="el-GR" sz="1654" dirty="0">
                <a:ea typeface="ＭＳ Ｐゴシック" pitchFamily="34" charset="-128"/>
              </a:endParaRPr>
            </a:p>
          </p:txBody>
        </p:sp>
        <p:sp>
          <p:nvSpPr>
            <p:cNvPr id="20493" name="Chevron 18"/>
            <p:cNvSpPr>
              <a:spLocks noChangeArrowheads="1"/>
            </p:cNvSpPr>
            <p:nvPr/>
          </p:nvSpPr>
          <p:spPr bwMode="auto">
            <a:xfrm rot="5400000">
              <a:off x="-320985" y="4913639"/>
              <a:ext cx="2027281" cy="834065"/>
            </a:xfrm>
            <a:prstGeom prst="chevron">
              <a:avLst>
                <a:gd name="adj" fmla="val 49996"/>
              </a:avLst>
            </a:prstGeom>
            <a:solidFill>
              <a:srgbClr val="F3F9FA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6360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863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863600"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863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863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863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863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863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863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None/>
              </a:pPr>
              <a:r>
                <a:rPr lang="el-GR" altLang="de-DE" sz="2126" dirty="0"/>
                <a:t>Κλινική</a:t>
              </a:r>
              <a:endParaRPr lang="de-DE" altLang="de-DE" sz="2126" dirty="0"/>
            </a:p>
          </p:txBody>
        </p:sp>
      </p:grpSp>
    </p:spTree>
    <p:extLst>
      <p:ext uri="{BB962C8B-B14F-4D97-AF65-F5344CB8AC3E}">
        <p14:creationId xmlns:p14="http://schemas.microsoft.com/office/powerpoint/2010/main" val="30202839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2706</TotalTime>
  <Words>332</Words>
  <Application>Microsoft Macintosh PowerPoint</Application>
  <PresentationFormat>Custom</PresentationFormat>
  <Paragraphs>82</Paragraphs>
  <Slides>6</Slides>
  <Notes>1</Notes>
  <HiddenSlides>2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MS Mincho</vt:lpstr>
      <vt:lpstr>ＭＳ Ｐゴシック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Αρμοδιότητες MPE στην επεμβατική ακτινολογία</vt:lpstr>
      <vt:lpstr>Χρήσιμοι σύνδεσμοι</vt:lpstr>
      <vt:lpstr>Σημαντικά εργαλεία</vt:lpstr>
      <vt:lpstr>Οργάνωση ακτινοπροστασίας στο Charité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Τίτλος Εργασίας</dc:title>
  <dc:creator>Radiology</dc:creator>
  <cp:lastModifiedBy>Microsoft Office User</cp:lastModifiedBy>
  <cp:revision>63</cp:revision>
  <dcterms:created xsi:type="dcterms:W3CDTF">2023-07-23T18:48:47Z</dcterms:created>
  <dcterms:modified xsi:type="dcterms:W3CDTF">2024-10-05T07:02:45Z</dcterms:modified>
</cp:coreProperties>
</file>