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8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ougeni, Eftychia" initials="DE" lastIdx="1" clrIdx="0">
    <p:extLst>
      <p:ext uri="{19B8F6BF-5375-455C-9EA6-DF929625EA0E}">
        <p15:presenceInfo xmlns:p15="http://schemas.microsoft.com/office/powerpoint/2012/main" userId="S-1-5-21-2052111302-1637723038-682003330-3783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75D2A4-6B09-4346-B1D3-8E4F778D87DE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4CAD701E-9C07-4A79-B1A3-AED8C49D4AEB}">
      <dgm:prSet phldrT="[Text]"/>
      <dgm:spPr/>
      <dgm:t>
        <a:bodyPr/>
        <a:lstStyle/>
        <a:p>
          <a:r>
            <a:rPr lang="en-GB" dirty="0"/>
            <a:t>Master in Medical Physics</a:t>
          </a:r>
        </a:p>
        <a:p>
          <a:r>
            <a:rPr lang="en-GB" dirty="0"/>
            <a:t>Band 6</a:t>
          </a:r>
        </a:p>
      </dgm:t>
    </dgm:pt>
    <dgm:pt modelId="{9329CF06-86F2-44B6-8A43-2FCB9A513368}" type="parTrans" cxnId="{9209749B-3880-4482-ACA0-9C6A7353089A}">
      <dgm:prSet/>
      <dgm:spPr/>
      <dgm:t>
        <a:bodyPr/>
        <a:lstStyle/>
        <a:p>
          <a:endParaRPr lang="en-GB"/>
        </a:p>
      </dgm:t>
    </dgm:pt>
    <dgm:pt modelId="{DFFF0A87-E288-4154-9D34-88D13DF6BB54}" type="sibTrans" cxnId="{9209749B-3880-4482-ACA0-9C6A7353089A}">
      <dgm:prSet/>
      <dgm:spPr/>
      <dgm:t>
        <a:bodyPr/>
        <a:lstStyle/>
        <a:p>
          <a:endParaRPr lang="en-GB"/>
        </a:p>
      </dgm:t>
    </dgm:pt>
    <dgm:pt modelId="{A16E5E3B-35E1-4A5E-A4DE-80836FD7A87A}">
      <dgm:prSet phldrT="[Text]"/>
      <dgm:spPr/>
      <dgm:t>
        <a:bodyPr/>
        <a:lstStyle/>
        <a:p>
          <a:r>
            <a:rPr lang="en-GB" dirty="0"/>
            <a:t>Clinical Scientist</a:t>
          </a:r>
        </a:p>
        <a:p>
          <a:r>
            <a:rPr lang="en-GB" dirty="0"/>
            <a:t>Band 7</a:t>
          </a:r>
        </a:p>
      </dgm:t>
    </dgm:pt>
    <dgm:pt modelId="{DFD96260-4D8F-468F-9C3C-95DE565A1D25}" type="parTrans" cxnId="{53C65FB6-C882-47DA-A053-FC214C2FEA74}">
      <dgm:prSet/>
      <dgm:spPr/>
      <dgm:t>
        <a:bodyPr/>
        <a:lstStyle/>
        <a:p>
          <a:endParaRPr lang="en-GB"/>
        </a:p>
      </dgm:t>
    </dgm:pt>
    <dgm:pt modelId="{82E7EF47-7FD1-46D1-AB2C-04BBD81DBADB}" type="sibTrans" cxnId="{53C65FB6-C882-47DA-A053-FC214C2FEA74}">
      <dgm:prSet/>
      <dgm:spPr/>
      <dgm:t>
        <a:bodyPr/>
        <a:lstStyle/>
        <a:p>
          <a:endParaRPr lang="en-GB"/>
        </a:p>
      </dgm:t>
    </dgm:pt>
    <dgm:pt modelId="{66310954-0640-40C3-A268-61F7B6194540}">
      <dgm:prSet phldrT="[Text]"/>
      <dgm:spPr/>
      <dgm:t>
        <a:bodyPr/>
        <a:lstStyle/>
        <a:p>
          <a:r>
            <a:rPr lang="en-GB" dirty="0"/>
            <a:t>Medical Physics Expert (MPE) OR Radiation Protection Advisor (RPA)</a:t>
          </a:r>
        </a:p>
        <a:p>
          <a:r>
            <a:rPr lang="en-GB" dirty="0"/>
            <a:t>Band 8a</a:t>
          </a:r>
        </a:p>
      </dgm:t>
    </dgm:pt>
    <dgm:pt modelId="{0321FF10-027A-45DC-A2E9-71241424DB57}" type="parTrans" cxnId="{36C9467F-0462-4BA9-86D2-A49CE440B84E}">
      <dgm:prSet/>
      <dgm:spPr/>
      <dgm:t>
        <a:bodyPr/>
        <a:lstStyle/>
        <a:p>
          <a:endParaRPr lang="en-GB"/>
        </a:p>
      </dgm:t>
    </dgm:pt>
    <dgm:pt modelId="{7DEA536F-C130-41CF-BAE8-FAACDD68F606}" type="sibTrans" cxnId="{36C9467F-0462-4BA9-86D2-A49CE440B84E}">
      <dgm:prSet/>
      <dgm:spPr/>
      <dgm:t>
        <a:bodyPr/>
        <a:lstStyle/>
        <a:p>
          <a:endParaRPr lang="en-GB"/>
        </a:p>
      </dgm:t>
    </dgm:pt>
    <dgm:pt modelId="{F32A153C-ED9C-4207-AD3D-71F1011256CB}" type="pres">
      <dgm:prSet presAssocID="{1175D2A4-6B09-4346-B1D3-8E4F778D87DE}" presName="Name0" presStyleCnt="0">
        <dgm:presLayoutVars>
          <dgm:dir/>
          <dgm:animLvl val="lvl"/>
          <dgm:resizeHandles val="exact"/>
        </dgm:presLayoutVars>
      </dgm:prSet>
      <dgm:spPr/>
    </dgm:pt>
    <dgm:pt modelId="{D839C425-A4D3-40CD-83E6-57E7C4A17D65}" type="pres">
      <dgm:prSet presAssocID="{4CAD701E-9C07-4A79-B1A3-AED8C49D4AEB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E6AC7ABF-915A-4B19-A1D6-D14EBC2EF577}" type="pres">
      <dgm:prSet presAssocID="{DFFF0A87-E288-4154-9D34-88D13DF6BB54}" presName="parTxOnlySpace" presStyleCnt="0"/>
      <dgm:spPr/>
    </dgm:pt>
    <dgm:pt modelId="{ECB5A66E-C663-4863-A0B8-B36563A4B9D4}" type="pres">
      <dgm:prSet presAssocID="{A16E5E3B-35E1-4A5E-A4DE-80836FD7A87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14CD3D13-B8F5-43C0-8F41-31F31C7B51A9}" type="pres">
      <dgm:prSet presAssocID="{82E7EF47-7FD1-46D1-AB2C-04BBD81DBADB}" presName="parTxOnlySpace" presStyleCnt="0"/>
      <dgm:spPr/>
    </dgm:pt>
    <dgm:pt modelId="{4522D40B-1E33-4EE0-8862-95D29DBB65AC}" type="pres">
      <dgm:prSet presAssocID="{66310954-0640-40C3-A268-61F7B6194540}" presName="parTxOnly" presStyleLbl="node1" presStyleIdx="2" presStyleCnt="3" custScaleX="125097">
        <dgm:presLayoutVars>
          <dgm:chMax val="0"/>
          <dgm:chPref val="0"/>
          <dgm:bulletEnabled val="1"/>
        </dgm:presLayoutVars>
      </dgm:prSet>
      <dgm:spPr/>
    </dgm:pt>
  </dgm:ptLst>
  <dgm:cxnLst>
    <dgm:cxn modelId="{AE89EF74-C8BC-4C6B-9FED-828F1B826567}" type="presOf" srcId="{4CAD701E-9C07-4A79-B1A3-AED8C49D4AEB}" destId="{D839C425-A4D3-40CD-83E6-57E7C4A17D65}" srcOrd="0" destOrd="0" presId="urn:microsoft.com/office/officeart/2005/8/layout/chevron1"/>
    <dgm:cxn modelId="{36C9467F-0462-4BA9-86D2-A49CE440B84E}" srcId="{1175D2A4-6B09-4346-B1D3-8E4F778D87DE}" destId="{66310954-0640-40C3-A268-61F7B6194540}" srcOrd="2" destOrd="0" parTransId="{0321FF10-027A-45DC-A2E9-71241424DB57}" sibTransId="{7DEA536F-C130-41CF-BAE8-FAACDD68F606}"/>
    <dgm:cxn modelId="{81023181-06A8-425B-86B0-B899A8A29282}" type="presOf" srcId="{1175D2A4-6B09-4346-B1D3-8E4F778D87DE}" destId="{F32A153C-ED9C-4207-AD3D-71F1011256CB}" srcOrd="0" destOrd="0" presId="urn:microsoft.com/office/officeart/2005/8/layout/chevron1"/>
    <dgm:cxn modelId="{B1B32195-67F6-47BC-B219-31A61980D423}" type="presOf" srcId="{66310954-0640-40C3-A268-61F7B6194540}" destId="{4522D40B-1E33-4EE0-8862-95D29DBB65AC}" srcOrd="0" destOrd="0" presId="urn:microsoft.com/office/officeart/2005/8/layout/chevron1"/>
    <dgm:cxn modelId="{9209749B-3880-4482-ACA0-9C6A7353089A}" srcId="{1175D2A4-6B09-4346-B1D3-8E4F778D87DE}" destId="{4CAD701E-9C07-4A79-B1A3-AED8C49D4AEB}" srcOrd="0" destOrd="0" parTransId="{9329CF06-86F2-44B6-8A43-2FCB9A513368}" sibTransId="{DFFF0A87-E288-4154-9D34-88D13DF6BB54}"/>
    <dgm:cxn modelId="{53C65FB6-C882-47DA-A053-FC214C2FEA74}" srcId="{1175D2A4-6B09-4346-B1D3-8E4F778D87DE}" destId="{A16E5E3B-35E1-4A5E-A4DE-80836FD7A87A}" srcOrd="1" destOrd="0" parTransId="{DFD96260-4D8F-468F-9C3C-95DE565A1D25}" sibTransId="{82E7EF47-7FD1-46D1-AB2C-04BBD81DBADB}"/>
    <dgm:cxn modelId="{C6369CE0-AFD4-4D5C-BE6C-BB94328E5C3B}" type="presOf" srcId="{A16E5E3B-35E1-4A5E-A4DE-80836FD7A87A}" destId="{ECB5A66E-C663-4863-A0B8-B36563A4B9D4}" srcOrd="0" destOrd="0" presId="urn:microsoft.com/office/officeart/2005/8/layout/chevron1"/>
    <dgm:cxn modelId="{06CFFC84-F3B1-40B1-825F-C69F0E3C303C}" type="presParOf" srcId="{F32A153C-ED9C-4207-AD3D-71F1011256CB}" destId="{D839C425-A4D3-40CD-83E6-57E7C4A17D65}" srcOrd="0" destOrd="0" presId="urn:microsoft.com/office/officeart/2005/8/layout/chevron1"/>
    <dgm:cxn modelId="{EF7E60C9-6BE3-46B6-B8FD-8C23FEE99442}" type="presParOf" srcId="{F32A153C-ED9C-4207-AD3D-71F1011256CB}" destId="{E6AC7ABF-915A-4B19-A1D6-D14EBC2EF577}" srcOrd="1" destOrd="0" presId="urn:microsoft.com/office/officeart/2005/8/layout/chevron1"/>
    <dgm:cxn modelId="{1BBB3C63-7BDB-45FC-8332-AEAD168F49FA}" type="presParOf" srcId="{F32A153C-ED9C-4207-AD3D-71F1011256CB}" destId="{ECB5A66E-C663-4863-A0B8-B36563A4B9D4}" srcOrd="2" destOrd="0" presId="urn:microsoft.com/office/officeart/2005/8/layout/chevron1"/>
    <dgm:cxn modelId="{DB8B16E5-42C8-45F4-B91C-ACC3005AEC0B}" type="presParOf" srcId="{F32A153C-ED9C-4207-AD3D-71F1011256CB}" destId="{14CD3D13-B8F5-43C0-8F41-31F31C7B51A9}" srcOrd="3" destOrd="0" presId="urn:microsoft.com/office/officeart/2005/8/layout/chevron1"/>
    <dgm:cxn modelId="{981749EE-B5C7-4CCF-B32F-1B4C2785968B}" type="presParOf" srcId="{F32A153C-ED9C-4207-AD3D-71F1011256CB}" destId="{4522D40B-1E33-4EE0-8862-95D29DBB65AC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39C425-A4D3-40CD-83E6-57E7C4A17D65}">
      <dsp:nvSpPr>
        <dsp:cNvPr id="0" name=""/>
        <dsp:cNvSpPr/>
      </dsp:nvSpPr>
      <dsp:spPr>
        <a:xfrm>
          <a:off x="2012" y="0"/>
          <a:ext cx="3379761" cy="81647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Master in Medical Physics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Band 6</a:t>
          </a:r>
        </a:p>
      </dsp:txBody>
      <dsp:txXfrm>
        <a:off x="410248" y="0"/>
        <a:ext cx="2563290" cy="816471"/>
      </dsp:txXfrm>
    </dsp:sp>
    <dsp:sp modelId="{ECB5A66E-C663-4863-A0B8-B36563A4B9D4}">
      <dsp:nvSpPr>
        <dsp:cNvPr id="0" name=""/>
        <dsp:cNvSpPr/>
      </dsp:nvSpPr>
      <dsp:spPr>
        <a:xfrm>
          <a:off x="3043797" y="0"/>
          <a:ext cx="3379761" cy="81647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Clinical Scientist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Band 7</a:t>
          </a:r>
        </a:p>
      </dsp:txBody>
      <dsp:txXfrm>
        <a:off x="3452033" y="0"/>
        <a:ext cx="2563290" cy="816471"/>
      </dsp:txXfrm>
    </dsp:sp>
    <dsp:sp modelId="{4522D40B-1E33-4EE0-8862-95D29DBB65AC}">
      <dsp:nvSpPr>
        <dsp:cNvPr id="0" name=""/>
        <dsp:cNvSpPr/>
      </dsp:nvSpPr>
      <dsp:spPr>
        <a:xfrm>
          <a:off x="6085583" y="0"/>
          <a:ext cx="4227980" cy="81647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Medical Physics Expert (MPE) OR Radiation Protection Advisor (RPA)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Band 8a</a:t>
          </a:r>
        </a:p>
      </dsp:txBody>
      <dsp:txXfrm>
        <a:off x="6493819" y="0"/>
        <a:ext cx="3411509" cy="8164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432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939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620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096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332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064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831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384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580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909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564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689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679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8281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0598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254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835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391A7A6-B226-4948-B501-747DB10C29A4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DF10052-ADD4-4865-807F-151832074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3347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breast-screening-guidance-on-implementation-of-ionising-radiation-medical-exposure-regulations-2017/guidance-for-the-implementation-of-the-irmer-regulations-2017" TargetMode="External"/><Relationship Id="rId13" Type="http://schemas.openxmlformats.org/officeDocument/2006/relationships/diagramData" Target="../diagrams/data1.xml"/><Relationship Id="rId3" Type="http://schemas.openxmlformats.org/officeDocument/2006/relationships/hyperlink" Target="https://www.jobs.nhs.uk/candidate" TargetMode="External"/><Relationship Id="rId7" Type="http://schemas.openxmlformats.org/officeDocument/2006/relationships/hyperlink" Target="https://www.legislation.gov.uk/uksi/2017/1322/contents/made" TargetMode="External"/><Relationship Id="rId12" Type="http://schemas.openxmlformats.org/officeDocument/2006/relationships/hyperlink" Target="https://www.bbc.co.uk/weather/6296611" TargetMode="External"/><Relationship Id="rId17" Type="http://schemas.microsoft.com/office/2007/relationships/diagramDrawing" Target="../diagrams/drawing1.xml"/><Relationship Id="rId2" Type="http://schemas.openxmlformats.org/officeDocument/2006/relationships/hyperlink" Target="https://www.hcpc-uk.org/" TargetMode="External"/><Relationship Id="rId16" Type="http://schemas.openxmlformats.org/officeDocument/2006/relationships/diagramColors" Target="../diagrams/colors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v.uk/health-care-worker-visa/apply-from-outside-the-uk" TargetMode="External"/><Relationship Id="rId11" Type="http://schemas.openxmlformats.org/officeDocument/2006/relationships/hyperlink" Target="https://nshcs.hee.nhs.uk/programmes/stp/" TargetMode="External"/><Relationship Id="rId5" Type="http://schemas.openxmlformats.org/officeDocument/2006/relationships/hyperlink" Target="https://www.jiscmail.ac.uk/cgi-bin/webadmin?SHOWTPL=HELP-SUBEDIT&amp;L=medical-physics-engineering" TargetMode="External"/><Relationship Id="rId15" Type="http://schemas.openxmlformats.org/officeDocument/2006/relationships/diagramQuickStyle" Target="../diagrams/quickStyle1.xml"/><Relationship Id="rId10" Type="http://schemas.openxmlformats.org/officeDocument/2006/relationships/hyperlink" Target="https://www.hse.gov.uk/pubns/books/l121.htm" TargetMode="External"/><Relationship Id="rId4" Type="http://schemas.openxmlformats.org/officeDocument/2006/relationships/hyperlink" Target="https://www.healthjobsuk.com/" TargetMode="External"/><Relationship Id="rId9" Type="http://schemas.openxmlformats.org/officeDocument/2006/relationships/hyperlink" Target="https://www.legislation.gov.uk/uksi/2017/1075/contents" TargetMode="External"/><Relationship Id="rId1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D37AE06C-793E-D6DA-34D1-29140C92C746}"/>
              </a:ext>
            </a:extLst>
          </p:cNvPr>
          <p:cNvGrpSpPr>
            <a:grpSpLocks noChangeAspect="1"/>
          </p:cNvGrpSpPr>
          <p:nvPr/>
        </p:nvGrpSpPr>
        <p:grpSpPr>
          <a:xfrm>
            <a:off x="66676" y="64749"/>
            <a:ext cx="1600199" cy="2928255"/>
            <a:chOff x="4247106" y="80962"/>
            <a:chExt cx="4187256" cy="6858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2BE5AA7-FC56-A2E2-6A14-325BBE89E5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47106" y="80962"/>
              <a:ext cx="4187256" cy="6858000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23FBA9A9-5191-9FEB-63E4-A38E4B6EAC29}"/>
                </a:ext>
              </a:extLst>
            </p:cNvPr>
            <p:cNvSpPr>
              <a:spLocks/>
            </p:cNvSpPr>
            <p:nvPr/>
          </p:nvSpPr>
          <p:spPr>
            <a:xfrm rot="1895722">
              <a:off x="5886072" y="2392973"/>
              <a:ext cx="1234244" cy="163390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AutoShape 8" descr="Northern Centre for Cancer Care at The Freeman Hospital in Newcastle">
            <a:extLst>
              <a:ext uri="{FF2B5EF4-FFF2-40B4-BE49-F238E27FC236}">
                <a16:creationId xmlns:a16="http://schemas.microsoft.com/office/drawing/2014/main" id="{FA30F686-5042-0C1C-03F5-6AA959A0A0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743825" y="278823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2" descr="Northern Centre for Cancer Care at The Freeman Hospital in Newcastle">
            <a:extLst>
              <a:ext uri="{FF2B5EF4-FFF2-40B4-BE49-F238E27FC236}">
                <a16:creationId xmlns:a16="http://schemas.microsoft.com/office/drawing/2014/main" id="{D2B5BE3C-9112-FB95-04FB-BD9E9C37449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B9A9078-E0B2-DC44-EE88-F224ADD30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0433" y="114244"/>
            <a:ext cx="4198568" cy="2878760"/>
          </a:xfrm>
          <a:prstGeom prst="rect">
            <a:avLst/>
          </a:prstGeom>
        </p:spPr>
      </p:pic>
      <p:pic>
        <p:nvPicPr>
          <p:cNvPr id="3086" name="Picture 14" descr="Is Newcastle upon Tyne a Good Place to get a Job?">
            <a:extLst>
              <a:ext uri="{FF2B5EF4-FFF2-40B4-BE49-F238E27FC236}">
                <a16:creationId xmlns:a16="http://schemas.microsoft.com/office/drawing/2014/main" id="{32B594A6-8B80-C11B-2D0D-C1C7C0CDE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040" y="1523667"/>
            <a:ext cx="2189717" cy="145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Are Newcastle United Part Of The Premier League Elite? This Season Will  Provide The Answer">
            <a:extLst>
              <a:ext uri="{FF2B5EF4-FFF2-40B4-BE49-F238E27FC236}">
                <a16:creationId xmlns:a16="http://schemas.microsoft.com/office/drawing/2014/main" id="{73B64BA9-DF91-88CF-14D5-9551E6A2F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040" y="97448"/>
            <a:ext cx="2189717" cy="145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44CD1B0-50A9-48E5-432C-5EA0A1B727DC}"/>
              </a:ext>
            </a:extLst>
          </p:cNvPr>
          <p:cNvSpPr txBox="1"/>
          <p:nvPr/>
        </p:nvSpPr>
        <p:spPr>
          <a:xfrm>
            <a:off x="3911633" y="114244"/>
            <a:ext cx="4063933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2000" b="1" dirty="0">
                <a:solidFill>
                  <a:srgbClr val="002060"/>
                </a:solidFill>
                <a:latin typeface="+mj-lt"/>
              </a:rPr>
              <a:t>Ευτυχία Δουγένη</a:t>
            </a:r>
            <a:r>
              <a:rPr lang="en-GB" sz="2000" b="1" dirty="0">
                <a:solidFill>
                  <a:srgbClr val="002060"/>
                </a:solidFill>
                <a:latin typeface="+mj-lt"/>
              </a:rPr>
              <a:t> </a:t>
            </a:r>
            <a:endParaRPr lang="en-GB" b="1" kern="100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kern="100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Clinical Scientist and</a:t>
            </a:r>
            <a:endParaRPr lang="el-GR" kern="100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kern="100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Medical  Physics Expert</a:t>
            </a:r>
          </a:p>
          <a:p>
            <a:pPr algn="ctr"/>
            <a:endParaRPr lang="en-GB" kern="100" dirty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  <a:p>
            <a:r>
              <a:rPr lang="en-GB" sz="1800" kern="100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Imaging Physics &amp; Radiation safety</a:t>
            </a:r>
            <a:endParaRPr lang="en-GB" sz="1800" dirty="0">
              <a:solidFill>
                <a:srgbClr val="002060"/>
              </a:solidFill>
              <a:effectLst/>
              <a:latin typeface="+mj-lt"/>
              <a:ea typeface="Aptos" panose="020B0004020202020204" pitchFamily="34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+mj-lt"/>
              </a:rPr>
              <a:t>Newcastle upon Tyne Hospitals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+mj-lt"/>
              </a:rPr>
              <a:t>National Health System (NHS)</a:t>
            </a:r>
          </a:p>
          <a:p>
            <a:pPr algn="ctr"/>
            <a:endParaRPr lang="en-GB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en-GB" dirty="0">
                <a:solidFill>
                  <a:srgbClr val="002060"/>
                </a:solidFill>
                <a:latin typeface="+mj-lt"/>
              </a:rPr>
              <a:t>e.dougeni@nhs.net</a:t>
            </a:r>
            <a:endParaRPr lang="en-GB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86A2C0-62F4-499B-619F-A5F925B0EFCD}"/>
              </a:ext>
            </a:extLst>
          </p:cNvPr>
          <p:cNvSpPr txBox="1"/>
          <p:nvPr/>
        </p:nvSpPr>
        <p:spPr>
          <a:xfrm>
            <a:off x="545224" y="3261353"/>
            <a:ext cx="482696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>
                <a:solidFill>
                  <a:srgbClr val="002060"/>
                </a:solidFill>
                <a:latin typeface="+mj-lt"/>
              </a:rPr>
              <a:t>Our Regional</a:t>
            </a:r>
            <a:r>
              <a:rPr lang="en-GB" dirty="0">
                <a:solidFill>
                  <a:srgbClr val="002060"/>
                </a:solidFill>
                <a:latin typeface="+mj-lt"/>
              </a:rPr>
              <a:t> Department:</a:t>
            </a:r>
          </a:p>
          <a:p>
            <a:endParaRPr lang="en-GB" dirty="0">
              <a:latin typeface="+mj-lt"/>
            </a:endParaRPr>
          </a:p>
          <a:p>
            <a:r>
              <a:rPr lang="en-GB" dirty="0">
                <a:latin typeface="+mj-lt"/>
              </a:rPr>
              <a:t>Cover about 700 units- up to 3 hours drive</a:t>
            </a:r>
          </a:p>
          <a:p>
            <a:endParaRPr lang="en-GB" dirty="0"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200 general radiographic units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200 dental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170 C-arm mobiles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60 Mammography units (9 mobile)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50 CT scanners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20 DEXA units</a:t>
            </a:r>
          </a:p>
          <a:p>
            <a:pPr marL="285750" indent="-285750">
              <a:buFontTx/>
              <a:buChar char="-"/>
            </a:pPr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AED91C0-A2CF-3556-7CE8-CBACD6C0F00F}"/>
              </a:ext>
            </a:extLst>
          </p:cNvPr>
          <p:cNvSpPr txBox="1"/>
          <p:nvPr/>
        </p:nvSpPr>
        <p:spPr>
          <a:xfrm>
            <a:off x="5442647" y="2966612"/>
            <a:ext cx="6779420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>
                <a:solidFill>
                  <a:srgbClr val="002060"/>
                </a:solidFill>
                <a:latin typeface="+mj-lt"/>
              </a:rPr>
              <a:t>My role as a physicist:</a:t>
            </a:r>
          </a:p>
          <a:p>
            <a:r>
              <a:rPr lang="en-GB" u="sng" dirty="0">
                <a:solidFill>
                  <a:srgbClr val="002060"/>
                </a:solidFill>
                <a:latin typeface="+mj-lt"/>
              </a:rPr>
              <a:t>Advice on compliance with Legislation (IRMER 2017)</a:t>
            </a:r>
            <a:endParaRPr lang="en-GB" dirty="0">
              <a:solidFill>
                <a:srgbClr val="002060"/>
              </a:solidFill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Commissioning and testing diagnostic x-ray equipment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Advice on new equipment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Optimisation-advice on new techniques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Patient dosimetry-Local Diagnostic Ref levels (LDRLs)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Radiological Incidents e.g. wrong patient exposed-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Teaching at University-</a:t>
            </a:r>
            <a:r>
              <a:rPr lang="en-GB" dirty="0" err="1">
                <a:latin typeface="+mj-lt"/>
              </a:rPr>
              <a:t>Msc</a:t>
            </a:r>
            <a:r>
              <a:rPr lang="en-GB" dirty="0">
                <a:latin typeface="+mj-lt"/>
              </a:rPr>
              <a:t> on Med Physics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Teaching and training of medical staff/colleagues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Ethics and Research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Note: NOT a Radiation Protection Advisor (RPA)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Continuous professional development (CPD)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Salary NHS BAND 7 – 8A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+mj-lt"/>
              </a:rPr>
              <a:t>Holidays 27-33 days</a:t>
            </a:r>
          </a:p>
          <a:p>
            <a:pPr marL="285750" indent="-285750">
              <a:buFontTx/>
              <a:buChar char="-"/>
            </a:pPr>
            <a:endParaRPr lang="en-GB" dirty="0">
              <a:latin typeface="+mj-lt"/>
            </a:endParaRPr>
          </a:p>
          <a:p>
            <a:pPr marL="285750" indent="-285750">
              <a:buFontTx/>
              <a:buChar char="-"/>
            </a:pPr>
            <a:endParaRPr lang="en-GB" dirty="0">
              <a:latin typeface="+mj-lt"/>
            </a:endParaRPr>
          </a:p>
          <a:p>
            <a:pPr marL="285750" indent="-285750">
              <a:buFontTx/>
              <a:buChar char="-"/>
            </a:pPr>
            <a:endParaRPr lang="en-GB" dirty="0">
              <a:latin typeface="+mj-lt"/>
            </a:endParaRPr>
          </a:p>
          <a:p>
            <a:pPr marL="285750" indent="-285750">
              <a:buFontTx/>
              <a:buChar char="-"/>
            </a:pPr>
            <a:endParaRPr lang="en-GB" dirty="0">
              <a:latin typeface="+mj-lt"/>
            </a:endParaRPr>
          </a:p>
          <a:p>
            <a:pPr marL="285750" indent="-285750">
              <a:buFontTx/>
              <a:buChar char="-"/>
            </a:pPr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23807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0A8A6F6-048D-61A4-466C-1B40C7FCE832}"/>
              </a:ext>
            </a:extLst>
          </p:cNvPr>
          <p:cNvSpPr txBox="1"/>
          <p:nvPr/>
        </p:nvSpPr>
        <p:spPr>
          <a:xfrm>
            <a:off x="128551" y="3983314"/>
            <a:ext cx="12063449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D2E46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Useful Links</a:t>
            </a:r>
          </a:p>
          <a:p>
            <a:r>
              <a:rPr lang="en-GB" sz="1200" dirty="0"/>
              <a:t>NHS jobs  </a:t>
            </a:r>
            <a:r>
              <a:rPr lang="en-GB" sz="1200" dirty="0">
                <a:solidFill>
                  <a:srgbClr val="0D2E4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https://www.jobs.nhs.uk/candidate</a:t>
            </a:r>
            <a:endParaRPr lang="en-GB" sz="1200" dirty="0">
              <a:solidFill>
                <a:srgbClr val="0D2E46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sz="1200" dirty="0"/>
              <a:t>Health Jobs </a:t>
            </a:r>
            <a:r>
              <a:rPr lang="en-GB" sz="1200" dirty="0" err="1">
                <a:solidFill>
                  <a:schemeClr val="bg2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HealthJobsUK</a:t>
            </a:r>
            <a:r>
              <a:rPr lang="en-GB" sz="1200" dirty="0">
                <a:solidFill>
                  <a:schemeClr val="bg2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| trac.jobs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sz="1200" dirty="0"/>
              <a:t>Mailing list </a:t>
            </a:r>
            <a:r>
              <a:rPr lang="en-GB" sz="1200" dirty="0" err="1"/>
              <a:t>fro</a:t>
            </a:r>
            <a:r>
              <a:rPr lang="en-GB" sz="1200" dirty="0"/>
              <a:t> jobs </a:t>
            </a:r>
            <a:r>
              <a:rPr lang="en-GB" sz="1200" dirty="0">
                <a:solidFill>
                  <a:srgbClr val="0D2E46"/>
                </a:solidFill>
              </a:rPr>
              <a:t>email me to add you or go to </a:t>
            </a:r>
            <a:r>
              <a:rPr lang="en-GB" sz="1200" dirty="0">
                <a:solidFill>
                  <a:srgbClr val="0D2E46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https://www.jiscmail.ac.uk/cgi-bin/webadmin?SHOWTPL=HELP-SUBEDIT&amp;L=medical-physics-engineering</a:t>
            </a:r>
            <a:endParaRPr lang="en-GB" sz="1200" u="sng" dirty="0">
              <a:solidFill>
                <a:srgbClr val="0D2E46"/>
              </a:solidFill>
            </a:endParaRPr>
          </a:p>
          <a:p>
            <a:r>
              <a:rPr lang="en-GB" sz="1200" dirty="0"/>
              <a:t>Health and Care Professions Council </a:t>
            </a:r>
            <a:r>
              <a:rPr lang="en-GB" sz="1200" u="sng" dirty="0">
                <a:solidFill>
                  <a:srgbClr val="0D2E46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https://www.hcpc-uk.org/</a:t>
            </a:r>
            <a:endParaRPr lang="en-GB" sz="1200" dirty="0">
              <a:solidFill>
                <a:srgbClr val="0D2E46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sz="1200" dirty="0"/>
              <a:t>Apply for NHS visa </a:t>
            </a:r>
            <a:r>
              <a:rPr lang="en-GB" sz="1200" u="sng" dirty="0">
                <a:solidFill>
                  <a:schemeClr val="bg2">
                    <a:lumMod val="50000"/>
                  </a:schemeClr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https://www.gov.uk/health-care-worker-visa/apply-from-outside-the-uk</a:t>
            </a:r>
            <a:endParaRPr lang="en-GB" sz="1200" u="sng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sz="1200" dirty="0"/>
          </a:p>
          <a:p>
            <a:r>
              <a:rPr lang="en-GB" sz="1200" dirty="0"/>
              <a:t>Legislation and guidance </a:t>
            </a:r>
          </a:p>
          <a:p>
            <a:r>
              <a:rPr lang="en-GB" sz="1200" dirty="0"/>
              <a:t>IR(ME)R 2017 </a:t>
            </a:r>
            <a:r>
              <a:rPr lang="en-GB" sz="1200" dirty="0">
                <a:solidFill>
                  <a:schemeClr val="bg2">
                    <a:lumMod val="50000"/>
                  </a:schemeClr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https://www.legislation.gov.uk/uksi/2017/1322/contents/made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sz="1200" dirty="0"/>
              <a:t>IR(ME)R 2017 Guidance </a:t>
            </a:r>
            <a:r>
              <a:rPr lang="en-GB" sz="1200" u="sng" dirty="0">
                <a:solidFill>
                  <a:srgbClr val="0D2E46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https://www.gov.uk/government/publications/breast-screening-guidance-on-implementation-of-ionising-radiation-medical-exposure-regulations-2017/guidance-for-the-implementation-of-the-irmer-regulations-2017</a:t>
            </a:r>
            <a:endParaRPr lang="en-GB" sz="1200" u="sng" dirty="0"/>
          </a:p>
          <a:p>
            <a:r>
              <a:rPr lang="en-GB" sz="1200" dirty="0"/>
              <a:t>IRR Legislation </a:t>
            </a:r>
            <a:r>
              <a:rPr lang="en-GB" sz="1200" u="sng" dirty="0">
                <a:hlinkClick r:id="rId9"/>
              </a:rPr>
              <a:t>https://www.legislation.gov.uk/uksi/2017/1075/contents</a:t>
            </a:r>
            <a:endParaRPr lang="en-GB" sz="1200" u="sng" dirty="0"/>
          </a:p>
          <a:p>
            <a:r>
              <a:rPr lang="en-GB" sz="1200" dirty="0"/>
              <a:t>IRR guidance</a:t>
            </a:r>
            <a:r>
              <a:rPr lang="en-GB" sz="1200" u="sng" dirty="0"/>
              <a:t> </a:t>
            </a:r>
            <a:r>
              <a:rPr lang="en-GB" sz="1200" dirty="0">
                <a:solidFill>
                  <a:schemeClr val="bg2">
                    <a:lumMod val="50000"/>
                  </a:schemeClr>
                </a:solidFill>
                <a:hlinkClick r:id="rId10"/>
              </a:rPr>
              <a:t>https://www.hse.gov.uk/pubns/books/l121.htm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sz="1200" dirty="0"/>
              <a:t>Scientist training Program –Masters/STP  </a:t>
            </a:r>
            <a:r>
              <a:rPr lang="en-GB" sz="1200" dirty="0">
                <a:solidFill>
                  <a:schemeClr val="bg2">
                    <a:lumMod val="50000"/>
                  </a:schemeClr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https://nshcs.hee.nhs.uk/programmes/stp/</a:t>
            </a:r>
            <a:r>
              <a:rPr lang="en-GB" sz="1200" dirty="0">
                <a:solidFill>
                  <a:schemeClr val="bg2">
                    <a:lumMod val="50000"/>
                  </a:schemeClr>
                </a:solidFill>
              </a:rPr>
              <a:t> </a:t>
            </a:r>
          </a:p>
          <a:p>
            <a:r>
              <a:rPr lang="en-GB" sz="1200" dirty="0">
                <a:solidFill>
                  <a:schemeClr val="tx1">
                    <a:lumMod val="95000"/>
                  </a:schemeClr>
                </a:solidFill>
              </a:rPr>
              <a:t>BBC weather </a:t>
            </a:r>
            <a:r>
              <a:rPr lang="en-GB" sz="1200" dirty="0">
                <a:solidFill>
                  <a:schemeClr val="tx1">
                    <a:lumMod val="95000"/>
                  </a:schemeClr>
                </a:solidFill>
                <a:hlinkClick r:id="rId12"/>
              </a:rPr>
              <a:t>https://www.bbc.co.uk/weather/6296611</a:t>
            </a:r>
            <a:endParaRPr lang="en-GB" sz="1200" dirty="0">
              <a:solidFill>
                <a:schemeClr val="tx1">
                  <a:lumMod val="95000"/>
                </a:schemeClr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66589CE-24FA-5FE9-08F9-18DE88869D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1160865"/>
              </p:ext>
            </p:extLst>
          </p:nvPr>
        </p:nvGraphicFramePr>
        <p:xfrm>
          <a:off x="1063509" y="140659"/>
          <a:ext cx="10315576" cy="816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pSp>
        <p:nvGrpSpPr>
          <p:cNvPr id="25" name="Group 24">
            <a:extLst>
              <a:ext uri="{FF2B5EF4-FFF2-40B4-BE49-F238E27FC236}">
                <a16:creationId xmlns:a16="http://schemas.microsoft.com/office/drawing/2014/main" id="{DA0DB4F8-044C-0E85-A08D-E143AD206B7C}"/>
              </a:ext>
            </a:extLst>
          </p:cNvPr>
          <p:cNvGrpSpPr/>
          <p:nvPr/>
        </p:nvGrpSpPr>
        <p:grpSpPr>
          <a:xfrm>
            <a:off x="2825608" y="1006095"/>
            <a:ext cx="365631" cy="398378"/>
            <a:chOff x="2968119" y="1390650"/>
            <a:chExt cx="365631" cy="398378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4F44BEF4-DBF1-DF12-8A5B-FC8AFFD42E98}"/>
                </a:ext>
              </a:extLst>
            </p:cNvPr>
            <p:cNvCxnSpPr>
              <a:cxnSpLocks/>
            </p:cNvCxnSpPr>
            <p:nvPr/>
          </p:nvCxnSpPr>
          <p:spPr>
            <a:xfrm>
              <a:off x="3219450" y="1390650"/>
              <a:ext cx="114300" cy="381000"/>
            </a:xfrm>
            <a:prstGeom prst="straightConnector1">
              <a:avLst/>
            </a:prstGeom>
            <a:ln>
              <a:solidFill>
                <a:schemeClr val="bg1">
                  <a:alpha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9A072518-F56C-A7FC-AB4E-7C97443553E6}"/>
                </a:ext>
              </a:extLst>
            </p:cNvPr>
            <p:cNvCxnSpPr>
              <a:cxnSpLocks/>
            </p:cNvCxnSpPr>
            <p:nvPr/>
          </p:nvCxnSpPr>
          <p:spPr>
            <a:xfrm rot="2100000">
              <a:off x="2968119" y="1408028"/>
              <a:ext cx="114300" cy="381000"/>
            </a:xfrm>
            <a:prstGeom prst="straightConnector1">
              <a:avLst/>
            </a:prstGeom>
            <a:ln>
              <a:solidFill>
                <a:schemeClr val="bg1">
                  <a:alpha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F42776B-D511-982E-A01C-7E0893DD5DB9}"/>
              </a:ext>
            </a:extLst>
          </p:cNvPr>
          <p:cNvGrpSpPr/>
          <p:nvPr/>
        </p:nvGrpSpPr>
        <p:grpSpPr>
          <a:xfrm>
            <a:off x="5855666" y="997406"/>
            <a:ext cx="365631" cy="398378"/>
            <a:chOff x="2968119" y="1390650"/>
            <a:chExt cx="365631" cy="398378"/>
          </a:xfrm>
        </p:grpSpPr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E1CBF524-2E8F-8CBE-BB13-00E3ED6D8710}"/>
                </a:ext>
              </a:extLst>
            </p:cNvPr>
            <p:cNvCxnSpPr>
              <a:cxnSpLocks/>
            </p:cNvCxnSpPr>
            <p:nvPr/>
          </p:nvCxnSpPr>
          <p:spPr>
            <a:xfrm>
              <a:off x="3219450" y="1390650"/>
              <a:ext cx="114300" cy="381000"/>
            </a:xfrm>
            <a:prstGeom prst="straightConnector1">
              <a:avLst/>
            </a:prstGeom>
            <a:ln>
              <a:solidFill>
                <a:schemeClr val="bg1">
                  <a:alpha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7FA0B770-18C4-93CE-77DD-64F259AFADC4}"/>
                </a:ext>
              </a:extLst>
            </p:cNvPr>
            <p:cNvCxnSpPr>
              <a:cxnSpLocks/>
            </p:cNvCxnSpPr>
            <p:nvPr/>
          </p:nvCxnSpPr>
          <p:spPr>
            <a:xfrm rot="2100000">
              <a:off x="2968119" y="1408028"/>
              <a:ext cx="114300" cy="381000"/>
            </a:xfrm>
            <a:prstGeom prst="straightConnector1">
              <a:avLst/>
            </a:prstGeom>
            <a:ln>
              <a:solidFill>
                <a:schemeClr val="bg1">
                  <a:alpha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1363787-0786-6D72-C3B2-994949CA3025}"/>
              </a:ext>
            </a:extLst>
          </p:cNvPr>
          <p:cNvGrpSpPr/>
          <p:nvPr/>
        </p:nvGrpSpPr>
        <p:grpSpPr>
          <a:xfrm>
            <a:off x="9068539" y="1022317"/>
            <a:ext cx="365631" cy="398378"/>
            <a:chOff x="2968119" y="1390650"/>
            <a:chExt cx="365631" cy="398378"/>
          </a:xfrm>
        </p:grpSpPr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5AA98DF6-582C-9795-D8B6-53552AF1F546}"/>
                </a:ext>
              </a:extLst>
            </p:cNvPr>
            <p:cNvCxnSpPr>
              <a:cxnSpLocks/>
            </p:cNvCxnSpPr>
            <p:nvPr/>
          </p:nvCxnSpPr>
          <p:spPr>
            <a:xfrm>
              <a:off x="3219450" y="1390650"/>
              <a:ext cx="114300" cy="381000"/>
            </a:xfrm>
            <a:prstGeom prst="straightConnector1">
              <a:avLst/>
            </a:prstGeom>
            <a:ln>
              <a:solidFill>
                <a:schemeClr val="bg1">
                  <a:alpha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0FCCF0A0-48C8-B9CA-95B5-7B4679E2AF6E}"/>
                </a:ext>
              </a:extLst>
            </p:cNvPr>
            <p:cNvCxnSpPr>
              <a:cxnSpLocks/>
            </p:cNvCxnSpPr>
            <p:nvPr/>
          </p:nvCxnSpPr>
          <p:spPr>
            <a:xfrm rot="2100000">
              <a:off x="2968119" y="1408028"/>
              <a:ext cx="114300" cy="381000"/>
            </a:xfrm>
            <a:prstGeom prst="straightConnector1">
              <a:avLst/>
            </a:prstGeom>
            <a:ln>
              <a:solidFill>
                <a:schemeClr val="bg1">
                  <a:alpha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E75F0DF5-5F60-11F0-AE6B-4A7AEBEECE30}"/>
              </a:ext>
            </a:extLst>
          </p:cNvPr>
          <p:cNvSpPr txBox="1"/>
          <p:nvPr/>
        </p:nvSpPr>
        <p:spPr>
          <a:xfrm>
            <a:off x="0" y="1378405"/>
            <a:ext cx="3962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Scientific training Program (STP) </a:t>
            </a:r>
          </a:p>
          <a:p>
            <a:r>
              <a:rPr lang="en-GB" sz="1600" dirty="0"/>
              <a:t>3 years- Employed by NHS-Band 6</a:t>
            </a:r>
          </a:p>
          <a:p>
            <a:endParaRPr lang="en-GB" sz="1600" dirty="0"/>
          </a:p>
          <a:p>
            <a:r>
              <a:rPr lang="en-GB" sz="1600" b="1" dirty="0">
                <a:solidFill>
                  <a:srgbClr val="002060"/>
                </a:solidFill>
              </a:rPr>
              <a:t>Route 1:  Direct entry- </a:t>
            </a:r>
            <a:r>
              <a:rPr lang="en-GB" sz="1600" dirty="0">
                <a:solidFill>
                  <a:srgbClr val="002060"/>
                </a:solidFill>
              </a:rPr>
              <a:t>Harder</a:t>
            </a:r>
            <a:endParaRPr lang="en-GB" sz="1600" b="1" dirty="0">
              <a:solidFill>
                <a:srgbClr val="002060"/>
              </a:solidFill>
            </a:endParaRPr>
          </a:p>
          <a:p>
            <a:endParaRPr lang="en-GB" sz="1600" dirty="0">
              <a:solidFill>
                <a:srgbClr val="002060"/>
              </a:solidFill>
            </a:endParaRPr>
          </a:p>
          <a:p>
            <a:r>
              <a:rPr lang="en-GB" sz="1600" b="1" dirty="0">
                <a:solidFill>
                  <a:srgbClr val="002060"/>
                </a:solidFill>
              </a:rPr>
              <a:t>Route 2: Indirect- </a:t>
            </a:r>
            <a:r>
              <a:rPr lang="en-GB" sz="1600" dirty="0">
                <a:solidFill>
                  <a:srgbClr val="002060"/>
                </a:solidFill>
              </a:rPr>
              <a:t>In service STP-existing NHS staff-easier </a:t>
            </a:r>
          </a:p>
          <a:p>
            <a:endParaRPr lang="en-GB" sz="16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A73AF2B-830A-CA3F-D9B7-8F8AB2E8343E}"/>
              </a:ext>
            </a:extLst>
          </p:cNvPr>
          <p:cNvSpPr txBox="1"/>
          <p:nvPr/>
        </p:nvSpPr>
        <p:spPr>
          <a:xfrm>
            <a:off x="3726249" y="1378405"/>
            <a:ext cx="43604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Registration with Health and Care Professions Council (HCPC)</a:t>
            </a:r>
          </a:p>
          <a:p>
            <a:endParaRPr lang="en-GB" sz="1600" dirty="0"/>
          </a:p>
          <a:p>
            <a:r>
              <a:rPr lang="en-GB" sz="1600" b="1" dirty="0">
                <a:solidFill>
                  <a:srgbClr val="002060"/>
                </a:solidFill>
              </a:rPr>
              <a:t>Route 1:  Direct- </a:t>
            </a:r>
            <a:r>
              <a:rPr lang="en-GB" sz="1600" dirty="0">
                <a:solidFill>
                  <a:srgbClr val="002060"/>
                </a:solidFill>
              </a:rPr>
              <a:t>completing</a:t>
            </a:r>
            <a:r>
              <a:rPr lang="en-GB" sz="1600" b="1" dirty="0">
                <a:solidFill>
                  <a:srgbClr val="002060"/>
                </a:solidFill>
              </a:rPr>
              <a:t> </a:t>
            </a:r>
            <a:r>
              <a:rPr lang="en-GB" sz="1600" dirty="0">
                <a:solidFill>
                  <a:srgbClr val="002060"/>
                </a:solidFill>
              </a:rPr>
              <a:t>the</a:t>
            </a:r>
            <a:r>
              <a:rPr lang="en-GB" sz="1600" b="1" dirty="0">
                <a:solidFill>
                  <a:srgbClr val="002060"/>
                </a:solidFill>
              </a:rPr>
              <a:t> </a:t>
            </a:r>
            <a:r>
              <a:rPr lang="en-GB" sz="1600" dirty="0" err="1">
                <a:solidFill>
                  <a:srgbClr val="002060"/>
                </a:solidFill>
              </a:rPr>
              <a:t>Msc</a:t>
            </a:r>
            <a:endParaRPr lang="en-GB" sz="1600" dirty="0">
              <a:solidFill>
                <a:srgbClr val="002060"/>
              </a:solidFill>
            </a:endParaRPr>
          </a:p>
          <a:p>
            <a:endParaRPr lang="en-GB" sz="1600" dirty="0">
              <a:solidFill>
                <a:srgbClr val="002060"/>
              </a:solidFill>
            </a:endParaRPr>
          </a:p>
          <a:p>
            <a:r>
              <a:rPr lang="en-GB" sz="1600" b="1" dirty="0">
                <a:solidFill>
                  <a:srgbClr val="002060"/>
                </a:solidFill>
              </a:rPr>
              <a:t>Route 2: Indirect- </a:t>
            </a:r>
            <a:r>
              <a:rPr lang="en-GB" sz="1600" dirty="0">
                <a:solidFill>
                  <a:srgbClr val="002060"/>
                </a:solidFill>
              </a:rPr>
              <a:t>International applicants- build experience and Portfolio evidence</a:t>
            </a:r>
          </a:p>
          <a:p>
            <a:r>
              <a:rPr lang="en-GB" sz="1600" dirty="0">
                <a:solidFill>
                  <a:srgbClr val="002060"/>
                </a:solidFill>
              </a:rPr>
              <a:t>e.g. 1 to 4 years</a:t>
            </a:r>
          </a:p>
          <a:p>
            <a:endParaRPr lang="en-GB" sz="16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A32E9CD-D2C9-6C13-DCE3-A0C513F81DEC}"/>
              </a:ext>
            </a:extLst>
          </p:cNvPr>
          <p:cNvSpPr txBox="1"/>
          <p:nvPr/>
        </p:nvSpPr>
        <p:spPr>
          <a:xfrm>
            <a:off x="8048551" y="1366313"/>
            <a:ext cx="38576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Different roles: </a:t>
            </a:r>
          </a:p>
          <a:p>
            <a:endParaRPr lang="en-GB" sz="1600" b="1" dirty="0">
              <a:solidFill>
                <a:srgbClr val="002060"/>
              </a:solidFill>
            </a:endParaRPr>
          </a:p>
          <a:p>
            <a:r>
              <a:rPr lang="en-GB" sz="1600" b="1" dirty="0">
                <a:solidFill>
                  <a:srgbClr val="002060"/>
                </a:solidFill>
              </a:rPr>
              <a:t>MPE: Safety of Patient focused</a:t>
            </a:r>
          </a:p>
          <a:p>
            <a:r>
              <a:rPr lang="en-GB" sz="1600" dirty="0">
                <a:solidFill>
                  <a:srgbClr val="002060"/>
                </a:solidFill>
              </a:rPr>
              <a:t>Ionising Radiation (Medical Exposures) Regulations 2017-IRMER</a:t>
            </a:r>
          </a:p>
          <a:p>
            <a:endParaRPr lang="en-GB" sz="1600" dirty="0">
              <a:solidFill>
                <a:srgbClr val="002060"/>
              </a:solidFill>
            </a:endParaRPr>
          </a:p>
          <a:p>
            <a:r>
              <a:rPr lang="en-GB" sz="1600" b="1" dirty="0">
                <a:solidFill>
                  <a:srgbClr val="002060"/>
                </a:solidFill>
              </a:rPr>
              <a:t>RPA: Safety of Staff and public focused</a:t>
            </a:r>
          </a:p>
          <a:p>
            <a:r>
              <a:rPr lang="en-GB" sz="1600" dirty="0">
                <a:solidFill>
                  <a:srgbClr val="002060"/>
                </a:solidFill>
              </a:rPr>
              <a:t>Ionising Radiation Regulations 2017-IRR</a:t>
            </a:r>
          </a:p>
          <a:p>
            <a:endParaRPr lang="en-GB" sz="1600" b="1" dirty="0">
              <a:solidFill>
                <a:srgbClr val="002060"/>
              </a:solidFill>
            </a:endParaRPr>
          </a:p>
          <a:p>
            <a:endParaRPr lang="en-GB" sz="16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862DE7B-4B6C-8EB6-3173-48C631AC0C39}"/>
              </a:ext>
            </a:extLst>
          </p:cNvPr>
          <p:cNvSpPr txBox="1"/>
          <p:nvPr/>
        </p:nvSpPr>
        <p:spPr>
          <a:xfrm>
            <a:off x="104776" y="3542153"/>
            <a:ext cx="7872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Other topics: Brexit, Current vacancies, Mailing list, interviews, Lifestyle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F8A1052-FED8-A6D6-8376-2190405574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430635"/>
              </p:ext>
            </p:extLst>
          </p:nvPr>
        </p:nvGraphicFramePr>
        <p:xfrm>
          <a:off x="8032718" y="2933194"/>
          <a:ext cx="3543297" cy="91440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181099">
                  <a:extLst>
                    <a:ext uri="{9D8B030D-6E8A-4147-A177-3AD203B41FA5}">
                      <a16:colId xmlns:a16="http://schemas.microsoft.com/office/drawing/2014/main" val="385275752"/>
                    </a:ext>
                  </a:extLst>
                </a:gridCol>
                <a:gridCol w="1181099">
                  <a:extLst>
                    <a:ext uri="{9D8B030D-6E8A-4147-A177-3AD203B41FA5}">
                      <a16:colId xmlns:a16="http://schemas.microsoft.com/office/drawing/2014/main" val="1463975126"/>
                    </a:ext>
                  </a:extLst>
                </a:gridCol>
                <a:gridCol w="1181099">
                  <a:extLst>
                    <a:ext uri="{9D8B030D-6E8A-4147-A177-3AD203B41FA5}">
                      <a16:colId xmlns:a16="http://schemas.microsoft.com/office/drawing/2014/main" val="1016345069"/>
                    </a:ext>
                  </a:extLst>
                </a:gridCol>
              </a:tblGrid>
              <a:tr h="275583">
                <a:tc>
                  <a:txBody>
                    <a:bodyPr/>
                    <a:lstStyle/>
                    <a:p>
                      <a:r>
                        <a:rPr lang="en-GB" sz="1400" dirty="0"/>
                        <a:t>Band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£37.338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£44.462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6884086"/>
                  </a:ext>
                </a:extLst>
              </a:tr>
              <a:tr h="275583">
                <a:tc>
                  <a:txBody>
                    <a:bodyPr/>
                    <a:lstStyle/>
                    <a:p>
                      <a:r>
                        <a:rPr lang="en-GB" sz="1400" dirty="0"/>
                        <a:t>Band 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£46.148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£52.809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6239388"/>
                  </a:ext>
                </a:extLst>
              </a:tr>
              <a:tr h="275583">
                <a:tc>
                  <a:txBody>
                    <a:bodyPr/>
                    <a:lstStyle/>
                    <a:p>
                      <a:r>
                        <a:rPr lang="en-GB" sz="1400" dirty="0"/>
                        <a:t>Band 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£53.755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£60.504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46800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398687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349</TotalTime>
  <Words>505</Words>
  <Application>Microsoft Office PowerPoint</Application>
  <PresentationFormat>Widescreen</PresentationFormat>
  <Paragraphs>88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Century Gothic</vt:lpstr>
      <vt:lpstr>Wingdings 3</vt:lpstr>
      <vt:lpstr>Slice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Dougeni, Eftychia</dc:creator>
  <cp:lastModifiedBy>Dougeni, Eftychia</cp:lastModifiedBy>
  <cp:revision>40</cp:revision>
  <dcterms:created xsi:type="dcterms:W3CDTF">2024-10-03T11:49:39Z</dcterms:created>
  <dcterms:modified xsi:type="dcterms:W3CDTF">2024-10-03T22:20:33Z</dcterms:modified>
</cp:coreProperties>
</file>